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4" r:id="rId1"/>
  </p:sldMasterIdLst>
  <p:notesMasterIdLst>
    <p:notesMasterId r:id="rId2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</p:sldIdLst>
  <p:sldSz cx="9144000" cy="6858000" type="screen4x3"/>
  <p:notesSz cx="6858000" cy="9144000"/>
  <p:defaultTextStyle>
    <a:defPPr marR="0" algn="l" rtl="0">
      <a:lnSpc>
        <a:spcPct val="100000"/>
      </a:lnSpc>
      <a:spcBef>
        <a:spcPts val="0"/>
      </a:spcBef>
      <a:spcAft>
        <a:spcPts val="0"/>
      </a:spcAft>
    </a:defPPr>
    <a:lvl1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90651C3A-4460-11DB-9652-00E08161165F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94" d="100"/>
          <a:sy n="94" d="100"/>
        </p:scale>
        <p:origin x="-110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notesMaster" Target="notesMasters/notesMaster1.xml"/><Relationship Id="rId26" Type="http://schemas.openxmlformats.org/officeDocument/2006/relationships/printerSettings" Target="printerSettings/printerSettings1.bin"/><Relationship Id="rId27" Type="http://schemas.openxmlformats.org/officeDocument/2006/relationships/presProps" Target="presProps.xml"/><Relationship Id="rId28" Type="http://schemas.openxmlformats.org/officeDocument/2006/relationships/viewProps" Target="viewProps.xml"/><Relationship Id="rId29" Type="http://schemas.openxmlformats.org/officeDocument/2006/relationships/theme" Target="theme/theme1.xml"/><Relationship Id="rId3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" name="Shape 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defRPr sz="11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60092383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" name="Shape 2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0" name="Shape 8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buNone/>
            </a:pPr>
            <a:r>
              <a:rPr lang="en-GB" sz="1000"/>
              <a:t>responds to the layout of the viewing environment, regardless of size of screen</a:t>
            </a: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buNone/>
            </a:pPr>
            <a:r>
              <a:rPr lang="en-GB" sz="1000"/>
              <a:t>responds to the layout of the viewing environment, regardless of size of screen</a:t>
            </a: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" name="Shape 9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buNone/>
            </a:pPr>
            <a:r>
              <a:rPr lang="en-GB" sz="1000"/>
              <a:t>responds to the layout of the viewing environment, regardless of size of screen</a:t>
            </a: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Shape 97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8" name="Shape 9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Shape 103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4" name="Shape 10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buNone/>
            </a:pPr>
            <a:r>
              <a:rPr lang="en-GB">
                <a:solidFill>
                  <a:srgbClr val="37414B"/>
                </a:solidFill>
              </a:rPr>
              <a:t>it </a:t>
            </a:r>
            <a:r>
              <a:rPr lang="en-GB" i="1">
                <a:solidFill>
                  <a:srgbClr val="37414B"/>
                </a:solidFill>
              </a:rPr>
              <a:t>will change to fit a predetermined set of screen and device sizes</a:t>
            </a:r>
            <a:r>
              <a:rPr lang="en-GB">
                <a:solidFill>
                  <a:srgbClr val="37414B"/>
                </a:solidFill>
              </a:rPr>
              <a:t>.</a:t>
            </a: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Shape 109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0" name="Shape 11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Shape 115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6" name="Shape 11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buNone/>
            </a:pPr>
            <a:r>
              <a:rPr lang="en-GB" sz="1000"/>
              <a:t>responds to the layout of the viewing environment, regardless of size of screen</a:t>
            </a: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Shape 121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2" name="Shape 12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buNone/>
            </a:pPr>
            <a:r>
              <a:rPr lang="en-GB" sz="1000"/>
              <a:t>responds to the layout of the viewing environment, regardless of size of screen</a:t>
            </a: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Shape 127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8" name="Shape 12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buNone/>
            </a:pPr>
            <a:r>
              <a:rPr lang="en-GB" sz="1000"/>
              <a:t>responds to the layout of the viewing environment, regardless of size of screen</a:t>
            </a: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Shape 133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4" name="Shape 13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32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3" name="Shape 3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Shape 139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0" name="Shape 14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Shape 145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6" name="Shape 14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Shape 150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1" name="Shape 15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Shape 16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6" name="Shape 16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9" name="Shape 3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Shape 44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5" name="Shape 4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Shape 50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1" name="Shape 5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Shape 5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Shape 6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Shape 67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Shape 6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4" name="Shape 7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spTree>
      <p:nvGrpSpPr>
        <p:cNvPr id="1" name="Shape 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ape 8"/>
          <p:cNvSpPr txBox="1">
            <a:spLocks noGrp="1"/>
          </p:cNvSpPr>
          <p:nvPr>
            <p:ph type="subTitle" idx="1"/>
          </p:nvPr>
        </p:nvSpPr>
        <p:spPr>
          <a:xfrm>
            <a:off x="685800" y="3786737"/>
            <a:ext cx="7772400" cy="1046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190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ct val="100000"/>
              <a:buFont typeface="Arial"/>
              <a:buNone/>
              <a:defRPr sz="3000" b="0" i="0" u="none" strike="noStrike" cap="none" baseline="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indent="190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ct val="100000"/>
              <a:buFont typeface="Arial"/>
              <a:buNone/>
              <a:defRPr sz="3000" b="0" i="0" u="none" strike="noStrike" cap="none" baseline="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indent="190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ct val="100000"/>
              <a:buFont typeface="Arial"/>
              <a:buNone/>
              <a:defRPr sz="3000" b="0" i="0" u="none" strike="noStrike" cap="none" baseline="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indent="190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ct val="100000"/>
              <a:buFont typeface="Arial"/>
              <a:buNone/>
              <a:defRPr sz="3000" b="0" i="0" u="none" strike="noStrike" cap="none" baseline="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indent="190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ct val="100000"/>
              <a:buFont typeface="Arial"/>
              <a:buNone/>
              <a:defRPr sz="3000" b="0" i="0" u="none" strike="noStrike" cap="none" baseline="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indent="190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ct val="100000"/>
              <a:buFont typeface="Arial"/>
              <a:buNone/>
              <a:defRPr sz="3000" b="0" i="0" u="none" strike="noStrike" cap="none" baseline="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indent="190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ct val="100000"/>
              <a:buFont typeface="Arial"/>
              <a:buNone/>
              <a:defRPr sz="3000" b="0" i="0" u="none" strike="noStrike" cap="none" baseline="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indent="190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ct val="100000"/>
              <a:buFont typeface="Arial"/>
              <a:buNone/>
              <a:defRPr sz="3000" b="0" i="0" u="none" strike="noStrike" cap="none" baseline="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indent="190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ct val="100000"/>
              <a:buFont typeface="Arial"/>
              <a:buNone/>
              <a:defRPr sz="3000" b="0" i="0" u="none" strike="noStrike" cap="none" baseline="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9" name="Shape 9"/>
          <p:cNvSpPr txBox="1">
            <a:spLocks noGrp="1"/>
          </p:cNvSpPr>
          <p:nvPr>
            <p:ph type="ctrTitle"/>
          </p:nvPr>
        </p:nvSpPr>
        <p:spPr>
          <a:xfrm>
            <a:off x="685800" y="2111123"/>
            <a:ext cx="7772400" cy="15465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indent="304800" algn="ctr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z="4800" b="1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indent="304800" algn="ctr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z="4800" b="1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indent="304800" algn="ctr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z="4800" b="1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indent="304800" algn="ctr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z="4800" b="1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indent="304800" algn="ctr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z="4800" b="1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indent="304800" algn="ctr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z="4800" b="1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indent="304800" algn="ctr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z="4800" b="1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indent="304800" algn="ctr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z="4800" b="1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indent="304800" algn="ctr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z="4800" b="1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x" type="tx">
  <p:cSld name="tx">
    <p:spTree>
      <p:nvGrpSpPr>
        <p:cNvPr id="1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 sz="1800"/>
            </a:lvl5pPr>
            <a:lvl6pPr rtl="0">
              <a:defRPr sz="1800"/>
            </a:lvl6pPr>
            <a:lvl7pPr rtl="0">
              <a:defRPr sz="1800"/>
            </a:lvl7pPr>
            <a:lvl8pPr rtl="0">
              <a:defRPr sz="1800"/>
            </a:lvl8pPr>
            <a:lvl9pPr rtl="0">
              <a:defRPr sz="1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ColTx" type="twoColTx">
  <p:cSld name="twoColTx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3994500" cy="4967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 sz="1800"/>
            </a:lvl5pPr>
            <a:lvl6pPr rtl="0">
              <a:defRPr sz="1800"/>
            </a:lvl6pPr>
            <a:lvl7pPr rtl="0">
              <a:defRPr sz="1800"/>
            </a:lvl7pPr>
            <a:lvl8pPr rtl="0">
              <a:defRPr sz="1800"/>
            </a:lvl8pPr>
            <a:lvl9pPr rtl="0">
              <a:defRPr sz="1800"/>
            </a:lvl9pPr>
          </a:lstStyle>
          <a:p>
            <a:endParaRPr/>
          </a:p>
        </p:txBody>
      </p:sp>
      <p:sp>
        <p:nvSpPr>
          <p:cNvPr id="16" name="Shape 16"/>
          <p:cNvSpPr txBox="1">
            <a:spLocks noGrp="1"/>
          </p:cNvSpPr>
          <p:nvPr>
            <p:ph type="body" idx="2"/>
          </p:nvPr>
        </p:nvSpPr>
        <p:spPr>
          <a:xfrm>
            <a:off x="4692273" y="1600200"/>
            <a:ext cx="3994500" cy="4967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 sz="1800"/>
            </a:lvl5pPr>
            <a:lvl6pPr rtl="0">
              <a:defRPr sz="1800"/>
            </a:lvl6pPr>
            <a:lvl7pPr rtl="0">
              <a:defRPr sz="1800"/>
            </a:lvl7pPr>
            <a:lvl8pPr rtl="0">
              <a:defRPr sz="1800"/>
            </a:lvl8pPr>
            <a:lvl9pPr rtl="0">
              <a:defRPr sz="1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Only" type="titleOnly">
  <p:cSld name="titleOnly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_ONLY">
  <p:cSld name="CAPTION_ONLY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 txBox="1">
            <a:spLocks noGrp="1"/>
          </p:cNvSpPr>
          <p:nvPr>
            <p:ph type="body" idx="1"/>
          </p:nvPr>
        </p:nvSpPr>
        <p:spPr>
          <a:xfrm>
            <a:off x="457200" y="5875078"/>
            <a:ext cx="8229600" cy="692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85750" indent="-2857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66666"/>
              <a:buFont typeface="Arial"/>
              <a:buChar char="•"/>
              <a:defRPr sz="1800">
                <a:solidFill>
                  <a:schemeClr val="lt1"/>
                </a:solidFill>
              </a:defRPr>
            </a:lvl1pPr>
            <a:lvl2pPr marL="285750" indent="-2857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ourier New"/>
              <a:buChar char="o"/>
              <a:defRPr sz="1800">
                <a:solidFill>
                  <a:schemeClr val="lt1"/>
                </a:solidFill>
              </a:defRPr>
            </a:lvl2pPr>
            <a:lvl3pPr marL="285750" indent="-2857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Wingdings"/>
              <a:buChar char="§"/>
              <a:defRPr sz="1800">
                <a:solidFill>
                  <a:schemeClr val="lt1"/>
                </a:solidFill>
              </a:defRPr>
            </a:lvl3pPr>
            <a:lvl4pPr marL="285750" indent="-2857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66666"/>
              <a:buFont typeface="Arial"/>
              <a:buChar char="•"/>
              <a:defRPr sz="1800">
                <a:solidFill>
                  <a:schemeClr val="lt1"/>
                </a:solidFill>
              </a:defRPr>
            </a:lvl4pPr>
            <a:lvl5pPr marL="285750" indent="-2857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ourier New"/>
              <a:buChar char="o"/>
              <a:defRPr sz="1800">
                <a:solidFill>
                  <a:schemeClr val="lt1"/>
                </a:solidFill>
              </a:defRPr>
            </a:lvl5pPr>
            <a:lvl6pPr marL="285750" indent="-2857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Wingdings"/>
              <a:buChar char="§"/>
              <a:defRPr sz="1800">
                <a:solidFill>
                  <a:schemeClr val="lt1"/>
                </a:solidFill>
              </a:defRPr>
            </a:lvl6pPr>
            <a:lvl7pPr marL="285750" indent="-2857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66666"/>
              <a:buFont typeface="Arial"/>
              <a:buChar char="•"/>
              <a:defRPr sz="1800">
                <a:solidFill>
                  <a:schemeClr val="lt1"/>
                </a:solidFill>
              </a:defRPr>
            </a:lvl7pPr>
            <a:lvl8pPr marL="285750" indent="-2857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ourier New"/>
              <a:buChar char="o"/>
              <a:defRPr sz="1800">
                <a:solidFill>
                  <a:schemeClr val="lt1"/>
                </a:solidFill>
              </a:defRPr>
            </a:lvl8pPr>
            <a:lvl9pPr marL="285750" indent="-2857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Wingdings"/>
              <a:buChar char="§"/>
              <a:defRPr sz="1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dk2"/>
            </a:gs>
            <a:gs pos="100000">
              <a:schemeClr val="dk1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Shape 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indent="228600" algn="l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indent="228600" algn="l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indent="228600" algn="l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indent="228600" algn="l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indent="228600" algn="l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indent="228600" algn="l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indent="228600" algn="l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indent="228600" algn="l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indent="228600" algn="l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indent="-342900" algn="l" rtl="0">
              <a:spcBef>
                <a:spcPts val="600"/>
              </a:spcBef>
              <a:buClr>
                <a:schemeClr val="lt1"/>
              </a:buClr>
              <a:buSzPct val="166666"/>
              <a:buFont typeface="Arial"/>
              <a:buChar char="•"/>
              <a:defRPr sz="30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742950" indent="-285750" algn="l" rtl="0">
              <a:spcBef>
                <a:spcPts val="480"/>
              </a:spcBef>
              <a:buClr>
                <a:schemeClr val="lt1"/>
              </a:buClr>
              <a:buSzPct val="100000"/>
              <a:buFont typeface="Courier New"/>
              <a:buChar char="o"/>
              <a:defRPr sz="24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indent="-228600" algn="l" rtl="0">
              <a:spcBef>
                <a:spcPts val="480"/>
              </a:spcBef>
              <a:buClr>
                <a:schemeClr val="lt1"/>
              </a:buClr>
              <a:buSzPct val="100000"/>
              <a:buFont typeface="Wingdings"/>
              <a:buChar char="§"/>
              <a:defRPr sz="24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indent="-228600" algn="l" rtl="0">
              <a:spcBef>
                <a:spcPts val="360"/>
              </a:spcBef>
              <a:buClr>
                <a:schemeClr val="lt1"/>
              </a:buClr>
              <a:buSzPct val="166666"/>
              <a:buFont typeface="Arial"/>
              <a:buChar char="•"/>
              <a:defRPr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indent="-228600" algn="l" rtl="0">
              <a:spcBef>
                <a:spcPts val="360"/>
              </a:spcBef>
              <a:buClr>
                <a:schemeClr val="lt1"/>
              </a:buClr>
              <a:buSzPct val="100000"/>
              <a:buFont typeface="Courier New"/>
              <a:buChar char="o"/>
              <a:defRPr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indent="-228600" algn="l" rtl="0">
              <a:spcBef>
                <a:spcPts val="360"/>
              </a:spcBef>
              <a:buClr>
                <a:schemeClr val="lt1"/>
              </a:buClr>
              <a:buSzPct val="100000"/>
              <a:buFont typeface="Wingdings"/>
              <a:buChar char="§"/>
              <a:defRPr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indent="-228600" algn="l" rtl="0">
              <a:spcBef>
                <a:spcPts val="360"/>
              </a:spcBef>
              <a:buClr>
                <a:schemeClr val="lt1"/>
              </a:buClr>
              <a:buSzPct val="166666"/>
              <a:buFont typeface="Arial"/>
              <a:buChar char="•"/>
              <a:defRPr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indent="-228600" algn="l" rtl="0">
              <a:spcBef>
                <a:spcPts val="360"/>
              </a:spcBef>
              <a:buClr>
                <a:schemeClr val="lt1"/>
              </a:buClr>
              <a:buSzPct val="100000"/>
              <a:buFont typeface="Courier New"/>
              <a:buChar char="o"/>
              <a:defRPr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indent="-228600" algn="l" rtl="0">
              <a:spcBef>
                <a:spcPts val="360"/>
              </a:spcBef>
              <a:buClr>
                <a:schemeClr val="lt1"/>
              </a:buClr>
              <a:buSzPct val="100000"/>
              <a:buFont typeface="Wingdings"/>
              <a:buChar char="§"/>
              <a:defRPr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</p:sldLayoutIdLst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responsivegridsystem.com" TargetMode="External"/><Relationship Id="rId4" Type="http://schemas.openxmlformats.org/officeDocument/2006/relationships/hyperlink" Target="http://twitter.github.io/bootstrap/" TargetMode="External"/><Relationship Id="rId5" Type="http://schemas.openxmlformats.org/officeDocument/2006/relationships/hyperlink" Target="http://foundation.zurb.com" TargetMode="External"/><Relationship Id="rId6" Type="http://schemas.openxmlformats.org/officeDocument/2006/relationships/hyperlink" Target="http://unsemantic.com" TargetMode="Externa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microsoft.com" TargetMode="External"/><Relationship Id="rId4" Type="http://schemas.openxmlformats.org/officeDocument/2006/relationships/hyperlink" Target="http://starbucks.com" TargetMode="External"/><Relationship Id="rId5" Type="http://schemas.openxmlformats.org/officeDocument/2006/relationships/hyperlink" Target="http://stuffandnonsense.co.uk/design" TargetMode="External"/><Relationship Id="rId6" Type="http://schemas.openxmlformats.org/officeDocument/2006/relationships/hyperlink" Target="http://mediaqueri.es/" TargetMode="Externa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bc.co.uk/mobile" TargetMode="External"/><Relationship Id="rId4" Type="http://schemas.openxmlformats.org/officeDocument/2006/relationships/hyperlink" Target="http://www.slideshare.net" TargetMode="Externa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m.facebook.com" TargetMode="External"/><Relationship Id="rId4" Type="http://schemas.openxmlformats.org/officeDocument/2006/relationships/hyperlink" Target="http://www.amazon.com/gp/aw/h.html" TargetMode="External"/><Relationship Id="rId5" Type="http://schemas.openxmlformats.org/officeDocument/2006/relationships/hyperlink" Target="http://m.youtube.com" TargetMode="Externa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mobile.smashingmagazine.com/2013/03/21/responsive-web-design-with-physical-units/" TargetMode="External"/><Relationship Id="rId4" Type="http://schemas.openxmlformats.org/officeDocument/2006/relationships/hyperlink" Target="http://alistapart.com/article/responsive-web-design" TargetMode="External"/><Relationship Id="rId5" Type="http://schemas.openxmlformats.org/officeDocument/2006/relationships/hyperlink" Target="http://daverupert.com/2013/04/responsive-deliverables/" TargetMode="External"/><Relationship Id="rId6" Type="http://schemas.openxmlformats.org/officeDocument/2006/relationships/hyperlink" Target="http://www.netmagazine.com/tutorials/create-responsive-wireframe" TargetMode="Externa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Relationship Id="rId3" Type="http://schemas.openxmlformats.org/officeDocument/2006/relationships/hyperlink" Target="http://www.friarsociety.org" TargetMode="Externa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hyperlink" Target="http://nmsdvid.com/snippets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hape 23"/>
          <p:cNvSpPr txBox="1">
            <a:spLocks noGrp="1"/>
          </p:cNvSpPr>
          <p:nvPr>
            <p:ph type="ctrTitle"/>
          </p:nvPr>
        </p:nvSpPr>
        <p:spPr>
          <a:xfrm>
            <a:off x="685800" y="2111123"/>
            <a:ext cx="7772400" cy="1546474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buNone/>
            </a:pPr>
            <a:r>
              <a:rPr lang="en-GB"/>
              <a:t>RWD: Responsive Web Design</a:t>
            </a:r>
          </a:p>
        </p:txBody>
      </p:sp>
      <p:sp>
        <p:nvSpPr>
          <p:cNvPr id="24" name="Shape 24"/>
          <p:cNvSpPr txBox="1">
            <a:spLocks noGrp="1"/>
          </p:cNvSpPr>
          <p:nvPr>
            <p:ph type="subTitle" idx="1"/>
          </p:nvPr>
        </p:nvSpPr>
        <p:spPr>
          <a:xfrm>
            <a:off x="685800" y="3786737"/>
            <a:ext cx="7772400" cy="1046317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buNone/>
            </a:pPr>
            <a:endParaRPr lang="en-GB" dirty="0"/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Shape 76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buNone/>
            </a:pPr>
            <a:r>
              <a:rPr lang="en-GB"/>
              <a:t>Responsive</a:t>
            </a:r>
          </a:p>
        </p:txBody>
      </p:sp>
      <p:sp>
        <p:nvSpPr>
          <p:cNvPr id="77" name="Shape 77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19100" rtl="0">
              <a:buClr>
                <a:schemeClr val="lt1"/>
              </a:buClr>
              <a:buSzPct val="166666"/>
              <a:buFont typeface="Arial"/>
              <a:buChar char="•"/>
            </a:pPr>
            <a:r>
              <a:rPr lang="en-GB"/>
              <a:t>CSS media queries</a:t>
            </a:r>
          </a:p>
          <a:p>
            <a:pPr marL="457200" lvl="0" indent="-419100" rtl="0">
              <a:buClr>
                <a:schemeClr val="lt1"/>
              </a:buClr>
              <a:buSzPct val="166666"/>
              <a:buFont typeface="Arial"/>
              <a:buChar char="•"/>
            </a:pPr>
            <a:r>
              <a:rPr lang="en-GB"/>
              <a:t>proportion-based grids</a:t>
            </a:r>
          </a:p>
          <a:p>
            <a:pPr marL="457200" lvl="0" indent="-419100" rtl="0">
              <a:buClr>
                <a:schemeClr val="lt1"/>
              </a:buClr>
              <a:buSzPct val="166666"/>
              <a:buFont typeface="Arial"/>
              <a:buChar char="•"/>
            </a:pPr>
            <a:r>
              <a:rPr lang="en-GB"/>
              <a:t>flexible images</a:t>
            </a: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Shape 82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buNone/>
            </a:pPr>
            <a:r>
              <a:rPr lang="en-GB"/>
              <a:t>Responsive: Ideal for</a:t>
            </a:r>
          </a:p>
        </p:txBody>
      </p:sp>
      <p:sp>
        <p:nvSpPr>
          <p:cNvPr id="83" name="Shape 8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19100" rtl="0">
              <a:buClr>
                <a:schemeClr val="lt1"/>
              </a:buClr>
              <a:buSzPct val="166666"/>
              <a:buFont typeface="Arial"/>
              <a:buChar char="•"/>
            </a:pPr>
            <a:r>
              <a:rPr lang="en-GB"/>
              <a:t>informational</a:t>
            </a:r>
          </a:p>
          <a:p>
            <a:pPr marL="457200" lvl="0" indent="-419100" rtl="0">
              <a:buClr>
                <a:schemeClr val="lt1"/>
              </a:buClr>
              <a:buSzPct val="166666"/>
              <a:buFont typeface="Arial"/>
              <a:buChar char="•"/>
            </a:pPr>
            <a:r>
              <a:rPr lang="en-GB"/>
              <a:t>promotional</a:t>
            </a:r>
          </a:p>
          <a:p>
            <a:pPr marL="457200" lvl="0" indent="-419100" rtl="0">
              <a:buClr>
                <a:schemeClr val="lt1"/>
              </a:buClr>
              <a:buSzPct val="166666"/>
              <a:buFont typeface="Arial"/>
              <a:buChar char="•"/>
            </a:pPr>
            <a:r>
              <a:rPr lang="en-GB"/>
              <a:t>content</a:t>
            </a:r>
          </a:p>
          <a:p>
            <a:pPr marL="914400" lvl="1" indent="-381000" rtl="0">
              <a:buClr>
                <a:schemeClr val="lt1"/>
              </a:buClr>
              <a:buSzPct val="80000"/>
              <a:buFont typeface="Courier New"/>
              <a:buChar char="o"/>
            </a:pPr>
            <a:r>
              <a:rPr lang="en-GB"/>
              <a:t>newspapers</a:t>
            </a:r>
          </a:p>
          <a:p>
            <a:pPr marL="914400" lvl="1" indent="-381000" rtl="0">
              <a:buClr>
                <a:schemeClr val="lt1"/>
              </a:buClr>
              <a:buSzPct val="80000"/>
              <a:buFont typeface="Courier New"/>
              <a:buChar char="o"/>
            </a:pPr>
            <a:r>
              <a:rPr lang="en-GB"/>
              <a:t>magazines</a:t>
            </a:r>
          </a:p>
          <a:p>
            <a:pPr marL="914400" lvl="1" indent="-381000" rtl="0">
              <a:buClr>
                <a:schemeClr val="lt1"/>
              </a:buClr>
              <a:buSzPct val="80000"/>
              <a:buFont typeface="Courier New"/>
              <a:buChar char="o"/>
            </a:pPr>
            <a:r>
              <a:rPr lang="en-GB"/>
              <a:t>blogs</a:t>
            </a:r>
          </a:p>
          <a:p>
            <a:pPr marL="914400" lvl="1" indent="-381000" rtl="0">
              <a:buClr>
                <a:schemeClr val="lt1"/>
              </a:buClr>
              <a:buSzPct val="80000"/>
              <a:buFont typeface="Courier New"/>
              <a:buChar char="o"/>
            </a:pPr>
            <a:r>
              <a:rPr lang="en-GB"/>
              <a:t>galleries</a:t>
            </a:r>
          </a:p>
          <a:p>
            <a:pPr marL="914400" lvl="1" indent="-381000" rtl="0">
              <a:buClr>
                <a:schemeClr val="lt1"/>
              </a:buClr>
              <a:buSzPct val="80000"/>
              <a:buFont typeface="Courier New"/>
              <a:buChar char="o"/>
            </a:pPr>
            <a:r>
              <a:rPr lang="en-GB"/>
              <a:t>portfolios</a:t>
            </a: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Shape 88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buNone/>
            </a:pPr>
            <a:r>
              <a:rPr lang="en-GB"/>
              <a:t>Responsive Grid Layouts</a:t>
            </a:r>
          </a:p>
        </p:txBody>
      </p:sp>
      <p:sp>
        <p:nvSpPr>
          <p:cNvPr id="89" name="Shape 89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19100" rtl="0">
              <a:buClr>
                <a:schemeClr val="lt1"/>
              </a:buClr>
              <a:buSzPct val="166666"/>
              <a:buFont typeface="Arial"/>
              <a:buChar char="•"/>
            </a:pPr>
            <a:r>
              <a:rPr lang="en-GB" u="sng">
                <a:solidFill>
                  <a:schemeClr val="hlink"/>
                </a:solidFill>
                <a:hlinkClick r:id="rId3"/>
              </a:rPr>
              <a:t>Responsive Grid System</a:t>
            </a:r>
          </a:p>
          <a:p>
            <a:pPr marL="457200" lvl="0" indent="-419100" rtl="0">
              <a:buClr>
                <a:schemeClr val="lt1"/>
              </a:buClr>
              <a:buSzPct val="166666"/>
              <a:buFont typeface="Arial"/>
              <a:buChar char="•"/>
            </a:pPr>
            <a:r>
              <a:rPr lang="en-GB" u="sng">
                <a:solidFill>
                  <a:schemeClr val="hlink"/>
                </a:solidFill>
                <a:hlinkClick r:id="rId4"/>
              </a:rPr>
              <a:t>Bootstrap</a:t>
            </a:r>
          </a:p>
          <a:p>
            <a:pPr marL="457200" lvl="0" indent="-419100" rtl="0">
              <a:buClr>
                <a:schemeClr val="lt1"/>
              </a:buClr>
              <a:buSzPct val="166666"/>
              <a:buFont typeface="Arial"/>
              <a:buChar char="•"/>
            </a:pPr>
            <a:r>
              <a:rPr lang="en-GB" u="sng">
                <a:solidFill>
                  <a:schemeClr val="hlink"/>
                </a:solidFill>
                <a:hlinkClick r:id="rId5"/>
              </a:rPr>
              <a:t>Foundation</a:t>
            </a:r>
          </a:p>
          <a:p>
            <a:pPr marL="457200" lvl="0" indent="-419100" rtl="0">
              <a:buClr>
                <a:schemeClr val="lt1"/>
              </a:buClr>
              <a:buSzPct val="166666"/>
              <a:buFont typeface="Arial"/>
              <a:buChar char="•"/>
            </a:pPr>
            <a:r>
              <a:rPr lang="en-GB" u="sng">
                <a:solidFill>
                  <a:schemeClr val="hlink"/>
                </a:solidFill>
                <a:hlinkClick r:id="rId6"/>
              </a:rPr>
              <a:t>Unsemantic</a:t>
            </a: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Shape 94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buNone/>
            </a:pPr>
            <a:r>
              <a:rPr lang="en-GB"/>
              <a:t>Responsive Examples</a:t>
            </a:r>
          </a:p>
        </p:txBody>
      </p:sp>
      <p:sp>
        <p:nvSpPr>
          <p:cNvPr id="95" name="Shape 95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19100" rtl="0">
              <a:buClr>
                <a:schemeClr val="lt1"/>
              </a:buClr>
              <a:buSzPct val="166666"/>
              <a:buFont typeface="Arial"/>
              <a:buChar char="•"/>
            </a:pPr>
            <a:r>
              <a:rPr lang="en-GB" u="sng">
                <a:solidFill>
                  <a:schemeClr val="hlink"/>
                </a:solidFill>
                <a:hlinkClick r:id="rId3"/>
              </a:rPr>
              <a:t>microsoft.com</a:t>
            </a:r>
          </a:p>
          <a:p>
            <a:pPr marL="457200" lvl="0" indent="-419100" rtl="0">
              <a:buClr>
                <a:schemeClr val="lt1"/>
              </a:buClr>
              <a:buSzPct val="166666"/>
              <a:buFont typeface="Arial"/>
              <a:buChar char="•"/>
            </a:pPr>
            <a:r>
              <a:rPr lang="en-GB" u="sng">
                <a:solidFill>
                  <a:schemeClr val="hlink"/>
                </a:solidFill>
                <a:hlinkClick r:id="rId4"/>
              </a:rPr>
              <a:t>starbucks.com</a:t>
            </a:r>
          </a:p>
          <a:p>
            <a:pPr marL="457200" lvl="0" indent="-419100" rtl="0">
              <a:buClr>
                <a:schemeClr val="lt1"/>
              </a:buClr>
              <a:buSzPct val="166666"/>
              <a:buFont typeface="Arial"/>
              <a:buChar char="•"/>
            </a:pPr>
            <a:r>
              <a:rPr lang="en-GB" u="sng">
                <a:solidFill>
                  <a:schemeClr val="hlink"/>
                </a:solidFill>
                <a:hlinkClick r:id="rId5"/>
              </a:rPr>
              <a:t>stuffandnonsense.com</a:t>
            </a:r>
          </a:p>
          <a:p>
            <a:pPr marL="457200" lvl="0" indent="-419100">
              <a:buClr>
                <a:schemeClr val="lt1"/>
              </a:buClr>
              <a:buSzPct val="166666"/>
              <a:buFont typeface="Arial"/>
              <a:buChar char="•"/>
            </a:pPr>
            <a:r>
              <a:rPr lang="en-GB"/>
              <a:t>even more: </a:t>
            </a:r>
            <a:r>
              <a:rPr lang="en-GB" u="sng">
                <a:solidFill>
                  <a:schemeClr val="hlink"/>
                </a:solidFill>
                <a:hlinkClick r:id="rId6"/>
              </a:rPr>
              <a:t>mediaqueri.es</a:t>
            </a: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Shape 100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buNone/>
            </a:pPr>
            <a:r>
              <a:rPr lang="en-GB"/>
              <a:t>Adaptive/RESS</a:t>
            </a:r>
          </a:p>
        </p:txBody>
      </p:sp>
      <p:sp>
        <p:nvSpPr>
          <p:cNvPr id="101" name="Shape 10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19100" rtl="0">
              <a:buClr>
                <a:schemeClr val="lt1"/>
              </a:buClr>
              <a:buSzPct val="166666"/>
              <a:buFont typeface="Arial"/>
              <a:buChar char="•"/>
            </a:pPr>
            <a:r>
              <a:rPr lang="en-GB">
                <a:solidFill>
                  <a:srgbClr val="B7B7B7"/>
                </a:solidFill>
              </a:rPr>
              <a:t>CSS media queries</a:t>
            </a:r>
          </a:p>
          <a:p>
            <a:pPr marL="457200" lvl="0" indent="-419100" rtl="0">
              <a:buClr>
                <a:schemeClr val="lt1"/>
              </a:buClr>
              <a:buSzPct val="166666"/>
              <a:buFont typeface="Arial"/>
              <a:buChar char="•"/>
            </a:pPr>
            <a:r>
              <a:rPr lang="en-GB">
                <a:solidFill>
                  <a:srgbClr val="B7B7B7"/>
                </a:solidFill>
              </a:rPr>
              <a:t>proportion-based grids</a:t>
            </a:r>
          </a:p>
          <a:p>
            <a:pPr marL="457200" lvl="0" indent="-419100" rtl="0">
              <a:buClr>
                <a:schemeClr val="lt1"/>
              </a:buClr>
              <a:buSzPct val="166666"/>
              <a:buFont typeface="Arial"/>
              <a:buChar char="•"/>
            </a:pPr>
            <a:r>
              <a:rPr lang="en-GB">
                <a:solidFill>
                  <a:srgbClr val="B7B7B7"/>
                </a:solidFill>
              </a:rPr>
              <a:t>flexible images</a:t>
            </a:r>
          </a:p>
          <a:p>
            <a:pPr marL="457200" lvl="0" indent="-419100" rtl="0">
              <a:buClr>
                <a:schemeClr val="lt1"/>
              </a:buClr>
              <a:buSzPct val="166666"/>
              <a:buFont typeface="Arial"/>
              <a:buChar char="•"/>
            </a:pPr>
            <a:r>
              <a:rPr lang="en-GB"/>
              <a:t>+ device detection</a:t>
            </a: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Shape 106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buNone/>
            </a:pPr>
            <a:r>
              <a:rPr lang="en-GB"/>
              <a:t>Adaptive/RESS</a:t>
            </a:r>
          </a:p>
        </p:txBody>
      </p:sp>
      <p:sp>
        <p:nvSpPr>
          <p:cNvPr id="107" name="Shape 107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19100" rtl="0">
              <a:buClr>
                <a:schemeClr val="lt1"/>
              </a:buClr>
              <a:buSzPct val="166666"/>
              <a:buFont typeface="Arial"/>
              <a:buChar char="•"/>
            </a:pPr>
            <a:r>
              <a:rPr lang="en-GB" u="sng">
                <a:solidFill>
                  <a:schemeClr val="hlink"/>
                </a:solidFill>
                <a:hlinkClick r:id="rId3"/>
              </a:rPr>
              <a:t>BBC</a:t>
            </a:r>
          </a:p>
          <a:p>
            <a:pPr marL="457200" lvl="0" indent="-419100">
              <a:buClr>
                <a:schemeClr val="lt1"/>
              </a:buClr>
              <a:buSzPct val="166666"/>
              <a:buFont typeface="Arial"/>
              <a:buChar char="•"/>
            </a:pPr>
            <a:r>
              <a:rPr lang="en-GB" u="sng">
                <a:solidFill>
                  <a:schemeClr val="hlink"/>
                </a:solidFill>
                <a:hlinkClick r:id="rId4"/>
              </a:rPr>
              <a:t>slideshare.net</a:t>
            </a: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Shape 112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buNone/>
            </a:pPr>
            <a:r>
              <a:rPr lang="en-GB"/>
              <a:t>Dedicated Mobile</a:t>
            </a:r>
          </a:p>
        </p:txBody>
      </p:sp>
      <p:sp>
        <p:nvSpPr>
          <p:cNvPr id="113" name="Shape 11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19100" rtl="0">
              <a:buClr>
                <a:schemeClr val="lt1"/>
              </a:buClr>
              <a:buSzPct val="166666"/>
              <a:buFont typeface="Arial"/>
              <a:buChar char="•"/>
            </a:pPr>
            <a:r>
              <a:rPr lang="en-GB"/>
              <a:t>separate sites</a:t>
            </a:r>
          </a:p>
          <a:p>
            <a:pPr marL="457200" lvl="0" indent="-419100" rtl="0">
              <a:buClr>
                <a:schemeClr val="lt1"/>
              </a:buClr>
              <a:buSzPct val="166666"/>
              <a:buFont typeface="Arial"/>
              <a:buChar char="•"/>
            </a:pPr>
            <a:r>
              <a:rPr lang="en-GB"/>
              <a:t>streamlined functionality</a:t>
            </a: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Shape 118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buNone/>
            </a:pPr>
            <a:r>
              <a:rPr lang="en-GB"/>
              <a:t>Dedicated Mobile: Ideal for</a:t>
            </a:r>
          </a:p>
        </p:txBody>
      </p:sp>
      <p:sp>
        <p:nvSpPr>
          <p:cNvPr id="119" name="Shape 119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19100" rtl="0">
              <a:buClr>
                <a:schemeClr val="lt1"/>
              </a:buClr>
              <a:buSzPct val="166666"/>
              <a:buFont typeface="Arial"/>
              <a:buChar char="•"/>
            </a:pPr>
            <a:r>
              <a:rPr lang="en-GB"/>
              <a:t>search</a:t>
            </a:r>
          </a:p>
          <a:p>
            <a:pPr marL="457200" lvl="0" indent="-419100" rtl="0">
              <a:buClr>
                <a:schemeClr val="lt1"/>
              </a:buClr>
              <a:buSzPct val="166666"/>
              <a:buFont typeface="Arial"/>
              <a:buChar char="•"/>
            </a:pPr>
            <a:r>
              <a:rPr lang="en-GB"/>
              <a:t>travel</a:t>
            </a:r>
          </a:p>
          <a:p>
            <a:pPr marL="457200" lvl="0" indent="-419100" rtl="0">
              <a:buClr>
                <a:schemeClr val="lt1"/>
              </a:buClr>
              <a:buSzPct val="166666"/>
              <a:buFont typeface="Arial"/>
              <a:buChar char="•"/>
            </a:pPr>
            <a:r>
              <a:rPr lang="en-GB"/>
              <a:t>retail</a:t>
            </a:r>
          </a:p>
          <a:p>
            <a:pPr marL="457200" lvl="0" indent="-419100" rtl="0">
              <a:buClr>
                <a:schemeClr val="lt1"/>
              </a:buClr>
              <a:buSzPct val="166666"/>
              <a:buFont typeface="Arial"/>
              <a:buChar char="•"/>
            </a:pPr>
            <a:r>
              <a:rPr lang="en-GB"/>
              <a:t>m.facebook.com</a:t>
            </a:r>
          </a:p>
          <a:p>
            <a:pPr marL="457200" lvl="0" indent="-419100" rtl="0">
              <a:buClr>
                <a:schemeClr val="lt1"/>
              </a:buClr>
              <a:buSzPct val="166666"/>
              <a:buFont typeface="Arial"/>
              <a:buChar char="•"/>
            </a:pPr>
            <a:r>
              <a:rPr lang="en-GB"/>
              <a:t>m.amazon.com</a:t>
            </a: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Shape 124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buNone/>
            </a:pPr>
            <a:r>
              <a:rPr lang="en-GB"/>
              <a:t>Dedicated Mobile Examples</a:t>
            </a:r>
          </a:p>
        </p:txBody>
      </p:sp>
      <p:sp>
        <p:nvSpPr>
          <p:cNvPr id="125" name="Shape 125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19100" rtl="0">
              <a:buClr>
                <a:schemeClr val="lt1"/>
              </a:buClr>
              <a:buSzPct val="166666"/>
              <a:buFont typeface="Arial"/>
              <a:buChar char="•"/>
            </a:pPr>
            <a:r>
              <a:rPr lang="en-GB" u="sng">
                <a:solidFill>
                  <a:schemeClr val="hlink"/>
                </a:solidFill>
                <a:hlinkClick r:id="rId3"/>
              </a:rPr>
              <a:t>m.facebook.com</a:t>
            </a:r>
          </a:p>
          <a:p>
            <a:pPr marL="457200" lvl="0" indent="-419100" rtl="0">
              <a:buClr>
                <a:schemeClr val="lt1"/>
              </a:buClr>
              <a:buSzPct val="166666"/>
              <a:buFont typeface="Arial"/>
              <a:buChar char="•"/>
            </a:pPr>
            <a:r>
              <a:rPr lang="en-GB" u="sng">
                <a:solidFill>
                  <a:schemeClr val="hlink"/>
                </a:solidFill>
                <a:hlinkClick r:id="rId4"/>
              </a:rPr>
              <a:t>m.amazon.com</a:t>
            </a:r>
          </a:p>
          <a:p>
            <a:pPr marL="457200" lvl="0" indent="-419100" rtl="0">
              <a:buClr>
                <a:schemeClr val="lt1"/>
              </a:buClr>
              <a:buSzPct val="166666"/>
              <a:buFont typeface="Arial"/>
              <a:buChar char="•"/>
            </a:pPr>
            <a:r>
              <a:rPr lang="en-GB" u="sng">
                <a:solidFill>
                  <a:schemeClr val="hlink"/>
                </a:solidFill>
                <a:hlinkClick r:id="rId5"/>
              </a:rPr>
              <a:t>m.youtube.com</a:t>
            </a: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Shape 130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buNone/>
            </a:pPr>
            <a:r>
              <a:rPr lang="en-GB"/>
              <a:t>Responsive Grids</a:t>
            </a:r>
          </a:p>
        </p:txBody>
      </p:sp>
      <p:sp>
        <p:nvSpPr>
          <p:cNvPr id="131" name="Shape 13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19100" rtl="0">
              <a:buClr>
                <a:schemeClr val="lt1"/>
              </a:buClr>
              <a:buSzPct val="166666"/>
              <a:buFont typeface="Arial"/>
              <a:buChar char="•"/>
            </a:pPr>
            <a:r>
              <a:rPr lang="en-GB"/>
              <a:t>Based on percentages</a:t>
            </a:r>
          </a:p>
          <a:p>
            <a:pPr marL="457200" lvl="0" indent="-419100" rtl="0">
              <a:buClr>
                <a:schemeClr val="lt1"/>
              </a:buClr>
              <a:buSzPct val="166666"/>
              <a:buFont typeface="Arial"/>
              <a:buChar char="•"/>
            </a:pPr>
            <a:r>
              <a:rPr lang="en-GB"/>
              <a:t>Have width breakpoints</a:t>
            </a:r>
          </a:p>
          <a:p>
            <a:pPr marL="457200" lvl="0" indent="-419100">
              <a:buClr>
                <a:schemeClr val="lt1"/>
              </a:buClr>
              <a:buSzPct val="166666"/>
              <a:buFont typeface="Arial"/>
              <a:buChar char="•"/>
            </a:pPr>
            <a:r>
              <a:rPr lang="en-GB"/>
              <a:t>Should use SVG for images</a:t>
            </a: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/>
          <p:nvPr/>
        </p:nvSpPr>
        <p:spPr>
          <a:xfrm>
            <a:off x="0" y="0"/>
            <a:ext cx="4614332" cy="6857999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</p:sp>
      <p:sp>
        <p:nvSpPr>
          <p:cNvPr id="30" name="Shape 30"/>
          <p:cNvSpPr/>
          <p:nvPr/>
        </p:nvSpPr>
        <p:spPr>
          <a:xfrm>
            <a:off x="4811354" y="1899076"/>
            <a:ext cx="4115470" cy="3059847"/>
          </a:xfrm>
          <a:prstGeom prst="rect">
            <a:avLst/>
          </a:prstGeom>
          <a:blipFill>
            <a:blip r:embed="rId4"/>
            <a:stretch>
              <a:fillRect/>
            </a:stretch>
          </a:blipFill>
          <a:ln>
            <a:noFill/>
          </a:ln>
        </p:spPr>
      </p:sp>
    </p:spTree>
  </p:cSld>
  <p:clrMapOvr>
    <a:masterClrMapping/>
  </p:clrMapOvr>
  <p:transition xmlns:p14="http://schemas.microsoft.com/office/powerpoint/2010/main" spd="slow">
    <p:cut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Shape 136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19100" rtl="0">
              <a:buClr>
                <a:schemeClr val="lt1"/>
              </a:buClr>
              <a:buSzPct val="166666"/>
              <a:buFont typeface="Arial"/>
              <a:buChar char="•"/>
            </a:pPr>
            <a:r>
              <a:rPr lang="en-GB" u="sng">
                <a:solidFill>
                  <a:schemeClr val="hlink"/>
                </a:solidFill>
                <a:hlinkClick r:id="rId3"/>
              </a:rPr>
              <a:t>Smashing Magazine on mobile screen sizes</a:t>
            </a:r>
            <a:r>
              <a:rPr lang="en-GB"/>
              <a:t> </a:t>
            </a:r>
          </a:p>
          <a:p>
            <a:pPr marL="457200" lvl="0" indent="-419100" rtl="0">
              <a:buClr>
                <a:schemeClr val="lt1"/>
              </a:buClr>
              <a:buSzPct val="166666"/>
              <a:buFont typeface="Arial"/>
              <a:buChar char="•"/>
            </a:pPr>
            <a:r>
              <a:rPr lang="en-GB" u="sng">
                <a:solidFill>
                  <a:schemeClr val="hlink"/>
                </a:solidFill>
                <a:hlinkClick r:id="rId4"/>
              </a:rPr>
              <a:t>A List Apart discussion of RWD</a:t>
            </a:r>
          </a:p>
          <a:p>
            <a:pPr marL="457200" lvl="0" indent="-419100" rtl="0">
              <a:buClr>
                <a:schemeClr val="lt1"/>
              </a:buClr>
              <a:buSzPct val="166666"/>
              <a:buFont typeface="Arial"/>
              <a:buChar char="•"/>
            </a:pPr>
            <a:r>
              <a:rPr lang="en-GB" u="sng">
                <a:solidFill>
                  <a:schemeClr val="hlink"/>
                </a:solidFill>
                <a:hlinkClick r:id="rId5"/>
              </a:rPr>
              <a:t>@davatron5000 on Microsoft RWD</a:t>
            </a:r>
          </a:p>
          <a:p>
            <a:pPr marL="457200" lvl="0" indent="-419100">
              <a:buClr>
                <a:schemeClr val="lt1"/>
              </a:buClr>
              <a:buSzPct val="166666"/>
              <a:buFont typeface="Arial"/>
              <a:buChar char="•"/>
            </a:pPr>
            <a:r>
              <a:rPr lang="en-GB" u="sng">
                <a:solidFill>
                  <a:schemeClr val="hlink"/>
                </a:solidFill>
                <a:hlinkClick r:id="rId6"/>
              </a:rPr>
              <a:t>Wirefy tutorial</a:t>
            </a:r>
          </a:p>
        </p:txBody>
      </p:sp>
      <p:sp>
        <p:nvSpPr>
          <p:cNvPr id="137" name="Shape 137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buNone/>
            </a:pPr>
            <a:r>
              <a:rPr lang="en-GB"/>
              <a:t>Resources</a:t>
            </a: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Shape 142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buNone/>
            </a:pPr>
            <a:r>
              <a:rPr lang="en-GB" u="sng"/>
              <a:t>Fun</a:t>
            </a:r>
            <a:r>
              <a:rPr lang="en-GB"/>
              <a:t>damentals of RWD!: An Example</a:t>
            </a:r>
          </a:p>
        </p:txBody>
      </p:sp>
      <p:sp>
        <p:nvSpPr>
          <p:cNvPr id="143" name="Shape 14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buNone/>
            </a:pPr>
            <a:r>
              <a:rPr lang="en-GB"/>
              <a:t>It's possible to use RWD with WordPress!:</a:t>
            </a:r>
          </a:p>
          <a:p>
            <a:pPr lvl="0" rtl="0">
              <a:buNone/>
            </a:pPr>
            <a:r>
              <a:rPr lang="en-GB" u="sng">
                <a:solidFill>
                  <a:schemeClr val="hlink"/>
                </a:solidFill>
                <a:hlinkClick r:id="rId3"/>
              </a:rPr>
              <a:t>http://www.friarsociety.org</a:t>
            </a:r>
          </a:p>
          <a:p>
            <a:endParaRPr lang="en-GB" u="sng">
              <a:solidFill>
                <a:schemeClr val="hlink"/>
              </a:solidFill>
              <a:hlinkClick r:id="rId3"/>
            </a:endParaRPr>
          </a:p>
          <a:p>
            <a:endParaRPr lang="en-GB" u="sng">
              <a:solidFill>
                <a:schemeClr val="hlink"/>
              </a:solidFill>
              <a:hlinkClick r:id="rId3"/>
            </a:endParaRPr>
          </a:p>
          <a:p>
            <a:pPr lvl="0" rtl="0">
              <a:buNone/>
            </a:pPr>
            <a:r>
              <a:rPr lang="en-GB"/>
              <a:t>Like all WordPress themes, there's a style.css.</a:t>
            </a: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Shape 148"/>
          <p:cNvSpPr txBox="1">
            <a:spLocks noGrp="1"/>
          </p:cNvSpPr>
          <p:nvPr>
            <p:ph type="body" idx="1"/>
          </p:nvPr>
        </p:nvSpPr>
        <p:spPr>
          <a:xfrm>
            <a:off x="457200" y="255337"/>
            <a:ext cx="8229600" cy="63125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buNone/>
            </a:pPr>
            <a:r>
              <a:rPr lang="en-GB" sz="1400">
                <a:latin typeface="Courier New"/>
                <a:ea typeface="Courier New"/>
                <a:cs typeface="Courier New"/>
                <a:sym typeface="Courier New"/>
              </a:rPr>
              <a:t>/*</a:t>
            </a:r>
          </a:p>
          <a:p>
            <a:pPr lvl="0" rtl="0">
              <a:buNone/>
            </a:pPr>
            <a:r>
              <a:rPr lang="en-GB" sz="1400">
                <a:latin typeface="Courier New"/>
                <a:ea typeface="Courier New"/>
                <a:cs typeface="Courier New"/>
                <a:sym typeface="Courier New"/>
              </a:rPr>
              <a:t>Theme Name: Friar</a:t>
            </a:r>
          </a:p>
          <a:p>
            <a:pPr lvl="0" rtl="0">
              <a:buNone/>
            </a:pPr>
            <a:r>
              <a:rPr lang="en-GB" sz="1400">
                <a:latin typeface="Courier New"/>
                <a:ea typeface="Courier New"/>
                <a:cs typeface="Courier New"/>
                <a:sym typeface="Courier New"/>
              </a:rPr>
              <a:t>Theme URI: http://friarsociety.org</a:t>
            </a:r>
          </a:p>
          <a:p>
            <a:pPr lvl="0" rtl="0">
              <a:buNone/>
            </a:pPr>
            <a:r>
              <a:rPr lang="en-GB" sz="1400">
                <a:latin typeface="Courier New"/>
                <a:ea typeface="Courier New"/>
                <a:cs typeface="Courier New"/>
                <a:sym typeface="Courier New"/>
              </a:rPr>
              <a:t>Author: Michael Redding</a:t>
            </a:r>
          </a:p>
          <a:p>
            <a:pPr lvl="0" rtl="0">
              <a:buNone/>
            </a:pPr>
            <a:r>
              <a:rPr lang="en-GB" sz="1400">
                <a:latin typeface="Courier New"/>
                <a:ea typeface="Courier New"/>
                <a:cs typeface="Courier New"/>
                <a:sym typeface="Courier New"/>
              </a:rPr>
              <a:t>Version: 1.0</a:t>
            </a:r>
          </a:p>
          <a:p>
            <a:pPr lvl="0" rtl="0">
              <a:buNone/>
            </a:pPr>
            <a:r>
              <a:rPr lang="en-GB" sz="1400">
                <a:latin typeface="Courier New"/>
                <a:ea typeface="Courier New"/>
                <a:cs typeface="Courier New"/>
                <a:sym typeface="Courier New"/>
              </a:rPr>
              <a:t>Tags: responsive</a:t>
            </a:r>
          </a:p>
          <a:p>
            <a:pPr lvl="0" rtl="0">
              <a:buNone/>
            </a:pPr>
            <a:r>
              <a:rPr lang="en-GB" sz="1400">
                <a:latin typeface="Courier New"/>
                <a:ea typeface="Courier New"/>
                <a:cs typeface="Courier New"/>
                <a:sym typeface="Courier New"/>
              </a:rPr>
              <a:t>*/</a:t>
            </a:r>
          </a:p>
          <a:p>
            <a:endParaRPr lang="en-GB" sz="1400">
              <a:latin typeface="Courier New"/>
              <a:ea typeface="Courier New"/>
              <a:cs typeface="Courier New"/>
              <a:sym typeface="Courier New"/>
            </a:endParaRPr>
          </a:p>
          <a:p>
            <a:pPr lvl="0" rtl="0">
              <a:buNone/>
            </a:pPr>
            <a:r>
              <a:rPr lang="en-GB" sz="1400">
                <a:latin typeface="Courier New"/>
                <a:ea typeface="Courier New"/>
                <a:cs typeface="Courier New"/>
                <a:sym typeface="Courier New"/>
              </a:rPr>
              <a:t>/** include other CSS files **/</a:t>
            </a:r>
          </a:p>
          <a:p>
            <a:pPr lvl="0" rtl="0">
              <a:buNone/>
            </a:pPr>
            <a:r>
              <a:rPr lang="en-GB" sz="1400">
                <a:latin typeface="Courier New"/>
                <a:ea typeface="Courier New"/>
                <a:cs typeface="Courier New"/>
                <a:sym typeface="Courier New"/>
              </a:rPr>
              <a:t>@import url('css/html5-reset.css');</a:t>
            </a:r>
          </a:p>
          <a:p>
            <a:endParaRPr lang="en-GB" sz="1400">
              <a:latin typeface="Courier New"/>
              <a:ea typeface="Courier New"/>
              <a:cs typeface="Courier New"/>
              <a:sym typeface="Courier New"/>
            </a:endParaRPr>
          </a:p>
          <a:p>
            <a:pPr lvl="0" rtl="0">
              <a:buNone/>
            </a:pPr>
            <a:r>
              <a:rPr lang="en-GB" sz="1400">
                <a:latin typeface="Courier New"/>
                <a:ea typeface="Courier New"/>
                <a:cs typeface="Courier New"/>
                <a:sym typeface="Courier New"/>
              </a:rPr>
              <a:t>/** specific stylesheets **/</a:t>
            </a:r>
          </a:p>
          <a:p>
            <a:pPr lvl="0" rtl="0">
              <a:buNone/>
            </a:pPr>
            <a:r>
              <a:rPr lang="en-GB" sz="1400">
                <a:latin typeface="Courier New"/>
                <a:ea typeface="Courier New"/>
                <a:cs typeface="Courier New"/>
                <a:sym typeface="Courier New"/>
              </a:rPr>
              <a:t>/** mobile **/</a:t>
            </a:r>
          </a:p>
          <a:p>
            <a:pPr lvl="0" rtl="0">
              <a:buNone/>
            </a:pPr>
            <a:r>
              <a:rPr lang="en-GB" sz="1400">
                <a:latin typeface="Courier New"/>
                <a:ea typeface="Courier New"/>
                <a:cs typeface="Courier New"/>
                <a:sym typeface="Courier New"/>
              </a:rPr>
              <a:t>@import url('css/mobile.css') screen and (max-width: 740px);</a:t>
            </a:r>
          </a:p>
          <a:p>
            <a:endParaRPr lang="en-GB" sz="1400">
              <a:latin typeface="Courier New"/>
              <a:ea typeface="Courier New"/>
              <a:cs typeface="Courier New"/>
              <a:sym typeface="Courier New"/>
            </a:endParaRPr>
          </a:p>
          <a:p>
            <a:pPr lvl="0" rtl="0">
              <a:buNone/>
            </a:pPr>
            <a:r>
              <a:rPr lang="en-GB" sz="1400">
                <a:latin typeface="Courier New"/>
                <a:ea typeface="Courier New"/>
                <a:cs typeface="Courier New"/>
                <a:sym typeface="Courier New"/>
              </a:rPr>
              <a:t>/** tablet **/</a:t>
            </a:r>
          </a:p>
          <a:p>
            <a:pPr lvl="0" rtl="0">
              <a:buNone/>
            </a:pPr>
            <a:r>
              <a:rPr lang="en-GB" sz="1400">
                <a:latin typeface="Courier New"/>
                <a:ea typeface="Courier New"/>
                <a:cs typeface="Courier New"/>
                <a:sym typeface="Courier New"/>
              </a:rPr>
              <a:t>@import url('css/tablet.css') screen and (min-width: 741px) and (max-width: 1024px);</a:t>
            </a:r>
          </a:p>
          <a:p>
            <a:endParaRPr lang="en-GB" sz="1400">
              <a:latin typeface="Courier New"/>
              <a:ea typeface="Courier New"/>
              <a:cs typeface="Courier New"/>
              <a:sym typeface="Courier New"/>
            </a:endParaRPr>
          </a:p>
          <a:p>
            <a:pPr lvl="0" rtl="0">
              <a:buNone/>
            </a:pPr>
            <a:r>
              <a:rPr lang="en-GB" sz="1400">
                <a:latin typeface="Courier New"/>
                <a:ea typeface="Courier New"/>
                <a:cs typeface="Courier New"/>
                <a:sym typeface="Courier New"/>
              </a:rPr>
              <a:t>/** desktop **/</a:t>
            </a:r>
          </a:p>
          <a:p>
            <a:pPr lvl="0" rtl="0">
              <a:buNone/>
            </a:pPr>
            <a:r>
              <a:rPr lang="en-GB" sz="1400">
                <a:latin typeface="Courier New"/>
                <a:ea typeface="Courier New"/>
                <a:cs typeface="Courier New"/>
                <a:sym typeface="Courier New"/>
              </a:rPr>
              <a:t>@import url('css/desktop.css') screen and (min-width: 1025px);</a:t>
            </a:r>
          </a:p>
          <a:p>
            <a:endParaRPr lang="en-GB" sz="1400">
              <a:latin typeface="Courier New"/>
              <a:ea typeface="Courier New"/>
              <a:cs typeface="Courier New"/>
              <a:sym typeface="Courier New"/>
            </a:endParaRP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Shape 153"/>
          <p:cNvSpPr txBox="1">
            <a:spLocks noGrp="1"/>
          </p:cNvSpPr>
          <p:nvPr>
            <p:ph type="body" idx="1"/>
          </p:nvPr>
        </p:nvSpPr>
        <p:spPr>
          <a:xfrm>
            <a:off x="3123900" y="577150"/>
            <a:ext cx="2896199" cy="6275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buNone/>
            </a:pPr>
            <a:r>
              <a:rPr lang="en-GB" sz="1400" dirty="0" err="1">
                <a:latin typeface="Courier New"/>
                <a:ea typeface="Courier New"/>
                <a:cs typeface="Courier New"/>
                <a:sym typeface="Courier New"/>
              </a:rPr>
              <a:t>blockquote</a:t>
            </a:r>
            <a:r>
              <a:rPr lang="en-GB" sz="1400" dirty="0">
                <a:latin typeface="Courier New"/>
                <a:ea typeface="Courier New"/>
                <a:cs typeface="Courier New"/>
                <a:sym typeface="Courier New"/>
              </a:rPr>
              <a:t> {</a:t>
            </a:r>
          </a:p>
          <a:p>
            <a:pPr lvl="0" rtl="0">
              <a:buNone/>
            </a:pPr>
            <a:r>
              <a:rPr lang="en-GB" sz="1400" b="1" dirty="0">
                <a:latin typeface="Courier New"/>
                <a:ea typeface="Courier New"/>
                <a:cs typeface="Courier New"/>
                <a:sym typeface="Courier New"/>
              </a:rPr>
              <a:t>	margin: 0 18px;</a:t>
            </a:r>
          </a:p>
          <a:p>
            <a:pPr lvl="0" rtl="0">
              <a:buNone/>
            </a:pPr>
            <a:r>
              <a:rPr lang="en-GB" sz="1400" b="1" dirty="0">
                <a:latin typeface="Courier New"/>
                <a:ea typeface="Courier New"/>
                <a:cs typeface="Courier New"/>
                <a:sym typeface="Courier New"/>
              </a:rPr>
              <a:t>	padding: 0 18px;</a:t>
            </a:r>
          </a:p>
          <a:p>
            <a:pPr lvl="0" rtl="0">
              <a:buNone/>
            </a:pPr>
            <a:r>
              <a:rPr lang="en-GB" sz="1400" dirty="0">
                <a:latin typeface="Courier New"/>
                <a:ea typeface="Courier New"/>
                <a:cs typeface="Courier New"/>
                <a:sym typeface="Courier New"/>
              </a:rPr>
              <a:t>	</a:t>
            </a:r>
            <a:r>
              <a:rPr lang="en-GB" sz="1400" i="1" dirty="0">
                <a:latin typeface="Courier New"/>
                <a:ea typeface="Courier New"/>
                <a:cs typeface="Courier New"/>
                <a:sym typeface="Courier New"/>
              </a:rPr>
              <a:t>border-left: 1px solid #ccc;</a:t>
            </a:r>
          </a:p>
          <a:p>
            <a:pPr lvl="0" rtl="0">
              <a:buNone/>
            </a:pPr>
            <a:r>
              <a:rPr lang="en-GB" sz="1400" dirty="0">
                <a:latin typeface="Courier New"/>
                <a:ea typeface="Courier New"/>
                <a:cs typeface="Courier New"/>
                <a:sym typeface="Courier New"/>
              </a:rPr>
              <a:t>}</a:t>
            </a:r>
          </a:p>
          <a:p>
            <a:endParaRPr lang="en-GB" sz="1400" dirty="0">
              <a:latin typeface="Courier New"/>
              <a:ea typeface="Courier New"/>
              <a:cs typeface="Courier New"/>
              <a:sym typeface="Courier New"/>
            </a:endParaRPr>
          </a:p>
          <a:p>
            <a:endParaRPr lang="en-GB" sz="1400" dirty="0">
              <a:latin typeface="Courier New"/>
              <a:ea typeface="Courier New"/>
              <a:cs typeface="Courier New"/>
              <a:sym typeface="Courier New"/>
            </a:endParaRPr>
          </a:p>
          <a:p>
            <a:pPr lvl="0" rtl="0">
              <a:buClr>
                <a:srgbClr val="000000"/>
              </a:buClr>
              <a:buSzPct val="78571"/>
              <a:buFont typeface="Arial"/>
              <a:buNone/>
            </a:pPr>
            <a:r>
              <a:rPr lang="en-GB" sz="1400" dirty="0">
                <a:latin typeface="Courier New"/>
                <a:ea typeface="Courier New"/>
                <a:cs typeface="Courier New"/>
                <a:sym typeface="Courier New"/>
              </a:rPr>
              <a:t>body </a:t>
            </a:r>
            <a:r>
              <a:rPr lang="en-GB" sz="1400" dirty="0" err="1">
                <a:latin typeface="Courier New"/>
                <a:ea typeface="Courier New"/>
                <a:cs typeface="Courier New"/>
                <a:sym typeface="Courier New"/>
              </a:rPr>
              <a:t>div#page-wrapper</a:t>
            </a:r>
            <a:r>
              <a:rPr lang="en-GB" sz="1400" dirty="0">
                <a:latin typeface="Courier New"/>
                <a:ea typeface="Courier New"/>
                <a:cs typeface="Courier New"/>
                <a:sym typeface="Courier New"/>
              </a:rPr>
              <a:t> {</a:t>
            </a:r>
          </a:p>
          <a:p>
            <a:pPr lvl="0" rtl="0">
              <a:buClr>
                <a:srgbClr val="000000"/>
              </a:buClr>
              <a:buSzPct val="78571"/>
              <a:buFont typeface="Arial"/>
              <a:buNone/>
            </a:pPr>
            <a:r>
              <a:rPr lang="en-GB" sz="1400" b="1" dirty="0">
                <a:latin typeface="Courier New"/>
                <a:ea typeface="Courier New"/>
                <a:cs typeface="Courier New"/>
                <a:sym typeface="Courier New"/>
              </a:rPr>
              <a:t>	width: 100%;</a:t>
            </a:r>
          </a:p>
          <a:p>
            <a:pPr lvl="0" rtl="0">
              <a:buClr>
                <a:srgbClr val="000000"/>
              </a:buClr>
              <a:buSzPct val="78571"/>
              <a:buFont typeface="Arial"/>
              <a:buNone/>
            </a:pPr>
            <a:r>
              <a:rPr lang="en-GB" sz="1400" b="1" dirty="0">
                <a:latin typeface="Courier New"/>
                <a:ea typeface="Courier New"/>
                <a:cs typeface="Courier New"/>
                <a:sym typeface="Courier New"/>
              </a:rPr>
              <a:t>	min-height: 400px;</a:t>
            </a:r>
          </a:p>
          <a:p>
            <a:pPr lvl="0" rtl="0">
              <a:buClr>
                <a:srgbClr val="000000"/>
              </a:buClr>
              <a:buSzPct val="78571"/>
              <a:buFont typeface="Arial"/>
              <a:buNone/>
            </a:pPr>
            <a:r>
              <a:rPr lang="en-GB" sz="1400" b="1" dirty="0">
                <a:latin typeface="Courier New"/>
                <a:ea typeface="Courier New"/>
                <a:cs typeface="Courier New"/>
                <a:sym typeface="Courier New"/>
              </a:rPr>
              <a:t>	margin: 0 auto;</a:t>
            </a:r>
          </a:p>
          <a:p>
            <a:pPr lvl="0" rtl="0">
              <a:buNone/>
            </a:pPr>
            <a:r>
              <a:rPr lang="en-GB" sz="1400" dirty="0">
                <a:latin typeface="Courier New"/>
                <a:ea typeface="Courier New"/>
                <a:cs typeface="Courier New"/>
                <a:sym typeface="Courier New"/>
              </a:rPr>
              <a:t>}</a:t>
            </a:r>
          </a:p>
          <a:p>
            <a:endParaRPr lang="en-GB" sz="1400" dirty="0">
              <a:latin typeface="Courier New"/>
              <a:ea typeface="Courier New"/>
              <a:cs typeface="Courier New"/>
              <a:sym typeface="Courier New"/>
            </a:endParaRPr>
          </a:p>
          <a:p>
            <a:endParaRPr lang="en-GB" sz="1400" dirty="0">
              <a:latin typeface="Courier New"/>
              <a:ea typeface="Courier New"/>
              <a:cs typeface="Courier New"/>
              <a:sym typeface="Courier New"/>
            </a:endParaRPr>
          </a:p>
          <a:p>
            <a:pPr lvl="0" rtl="0">
              <a:buNone/>
            </a:pPr>
            <a:r>
              <a:rPr lang="en-GB" sz="1400" dirty="0">
                <a:latin typeface="Courier New"/>
                <a:ea typeface="Courier New"/>
                <a:cs typeface="Courier New"/>
                <a:sym typeface="Courier New"/>
              </a:rPr>
              <a:t>figure, </a:t>
            </a:r>
          </a:p>
          <a:p>
            <a:pPr lvl="0" rtl="0">
              <a:buNone/>
            </a:pPr>
            <a:r>
              <a:rPr lang="en-GB" sz="1400" dirty="0">
                <a:latin typeface="Courier New"/>
                <a:ea typeface="Courier New"/>
                <a:cs typeface="Courier New"/>
                <a:sym typeface="Courier New"/>
              </a:rPr>
              <a:t>figure </a:t>
            </a:r>
            <a:r>
              <a:rPr lang="en-GB" sz="1400" dirty="0" err="1">
                <a:latin typeface="Courier New"/>
                <a:ea typeface="Courier New"/>
                <a:cs typeface="Courier New"/>
                <a:sym typeface="Courier New"/>
              </a:rPr>
              <a:t>figcaption</a:t>
            </a:r>
            <a:r>
              <a:rPr lang="en-GB" sz="1400" dirty="0">
                <a:latin typeface="Courier New"/>
                <a:ea typeface="Courier New"/>
                <a:cs typeface="Courier New"/>
                <a:sym typeface="Courier New"/>
              </a:rPr>
              <a:t> {</a:t>
            </a:r>
          </a:p>
          <a:p>
            <a:pPr lvl="0" rtl="0">
              <a:buNone/>
            </a:pPr>
            <a:r>
              <a:rPr lang="en-GB" sz="1400" dirty="0">
                <a:latin typeface="Courier New"/>
                <a:ea typeface="Courier New"/>
                <a:cs typeface="Courier New"/>
                <a:sym typeface="Courier New"/>
              </a:rPr>
              <a:t>	width: 90%;</a:t>
            </a:r>
          </a:p>
          <a:p>
            <a:pPr lvl="0" rtl="0">
              <a:buNone/>
            </a:pPr>
            <a:r>
              <a:rPr lang="en-GB" sz="1400" dirty="0">
                <a:latin typeface="Courier New"/>
                <a:ea typeface="Courier New"/>
                <a:cs typeface="Courier New"/>
                <a:sym typeface="Courier New"/>
              </a:rPr>
              <a:t>}</a:t>
            </a:r>
          </a:p>
        </p:txBody>
      </p:sp>
      <p:sp>
        <p:nvSpPr>
          <p:cNvPr id="154" name="Shape 154"/>
          <p:cNvSpPr txBox="1">
            <a:spLocks noGrp="1"/>
          </p:cNvSpPr>
          <p:nvPr>
            <p:ph type="body" idx="2"/>
          </p:nvPr>
        </p:nvSpPr>
        <p:spPr>
          <a:xfrm>
            <a:off x="0" y="579725"/>
            <a:ext cx="2896199" cy="62789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buNone/>
            </a:pPr>
            <a:r>
              <a:rPr lang="en-GB" sz="1400" dirty="0" err="1">
                <a:solidFill>
                  <a:schemeClr val="bg1"/>
                </a:solidFill>
                <a:latin typeface="Courier New"/>
                <a:ea typeface="Courier New"/>
                <a:cs typeface="Courier New"/>
                <a:sym typeface="Courier New"/>
              </a:rPr>
              <a:t>blockquote</a:t>
            </a:r>
            <a:r>
              <a:rPr lang="en-GB" sz="1400" dirty="0">
                <a:solidFill>
                  <a:schemeClr val="bg1"/>
                </a:solidFill>
                <a:latin typeface="Courier New"/>
                <a:ea typeface="Courier New"/>
                <a:cs typeface="Courier New"/>
                <a:sym typeface="Courier New"/>
              </a:rPr>
              <a:t> {</a:t>
            </a:r>
          </a:p>
          <a:p>
            <a:pPr lvl="0" rtl="0">
              <a:buNone/>
            </a:pPr>
            <a:r>
              <a:rPr lang="en-GB" sz="1400" b="1" dirty="0">
                <a:solidFill>
                  <a:schemeClr val="bg1"/>
                </a:solidFill>
                <a:latin typeface="Courier New"/>
                <a:ea typeface="Courier New"/>
                <a:cs typeface="Courier New"/>
                <a:sym typeface="Courier New"/>
              </a:rPr>
              <a:t>	margin: 0 36px;</a:t>
            </a:r>
          </a:p>
          <a:p>
            <a:pPr lvl="0" rtl="0">
              <a:buNone/>
            </a:pPr>
            <a:r>
              <a:rPr lang="en-GB" sz="1400" b="1" dirty="0">
                <a:solidFill>
                  <a:schemeClr val="bg1"/>
                </a:solidFill>
                <a:latin typeface="Courier New"/>
                <a:ea typeface="Courier New"/>
                <a:cs typeface="Courier New"/>
                <a:sym typeface="Courier New"/>
              </a:rPr>
              <a:t>	padding: 0 36px;</a:t>
            </a:r>
          </a:p>
          <a:p>
            <a:pPr lvl="0" rtl="0">
              <a:buNone/>
            </a:pPr>
            <a:r>
              <a:rPr lang="en-GB" sz="1400" dirty="0">
                <a:solidFill>
                  <a:schemeClr val="bg1"/>
                </a:solidFill>
                <a:latin typeface="Courier New"/>
                <a:ea typeface="Courier New"/>
                <a:cs typeface="Courier New"/>
                <a:sym typeface="Courier New"/>
              </a:rPr>
              <a:t>	</a:t>
            </a:r>
            <a:r>
              <a:rPr lang="en-GB" sz="1400" i="1" dirty="0">
                <a:solidFill>
                  <a:schemeClr val="bg1"/>
                </a:solidFill>
                <a:latin typeface="Courier New"/>
                <a:ea typeface="Courier New"/>
                <a:cs typeface="Courier New"/>
                <a:sym typeface="Courier New"/>
              </a:rPr>
              <a:t>border-left: 1px solid #ccc;</a:t>
            </a:r>
          </a:p>
          <a:p>
            <a:pPr lvl="0" rtl="0">
              <a:buNone/>
            </a:pPr>
            <a:r>
              <a:rPr lang="en-GB" sz="1400" dirty="0">
                <a:solidFill>
                  <a:schemeClr val="bg1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</a:p>
          <a:p>
            <a:endParaRPr lang="en-GB" sz="1400" dirty="0" smtClean="0">
              <a:solidFill>
                <a:schemeClr val="bg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endParaRPr lang="en-GB" sz="1400" dirty="0" smtClean="0">
              <a:solidFill>
                <a:schemeClr val="bg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endParaRPr lang="en-GB" dirty="0">
              <a:solidFill>
                <a:schemeClr val="bg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endParaRPr lang="en-GB" sz="1400" dirty="0">
              <a:solidFill>
                <a:schemeClr val="bg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endParaRPr lang="en-GB" sz="1400" dirty="0">
              <a:solidFill>
                <a:schemeClr val="bg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lvl="0" rtl="0">
              <a:buNone/>
            </a:pPr>
            <a:r>
              <a:rPr lang="en-GB" sz="1400" dirty="0">
                <a:solidFill>
                  <a:schemeClr val="bg1"/>
                </a:solidFill>
                <a:latin typeface="Courier New"/>
                <a:ea typeface="Courier New"/>
                <a:cs typeface="Courier New"/>
                <a:sym typeface="Courier New"/>
              </a:rPr>
              <a:t>body </a:t>
            </a:r>
            <a:r>
              <a:rPr lang="en-GB" sz="1400" dirty="0" err="1">
                <a:solidFill>
                  <a:schemeClr val="bg1"/>
                </a:solidFill>
                <a:latin typeface="Courier New"/>
                <a:ea typeface="Courier New"/>
                <a:cs typeface="Courier New"/>
                <a:sym typeface="Courier New"/>
              </a:rPr>
              <a:t>div#page-wrapper</a:t>
            </a:r>
            <a:r>
              <a:rPr lang="en-GB" sz="1400" dirty="0">
                <a:solidFill>
                  <a:schemeClr val="bg1"/>
                </a:solidFill>
                <a:latin typeface="Courier New"/>
                <a:ea typeface="Courier New"/>
                <a:cs typeface="Courier New"/>
                <a:sym typeface="Courier New"/>
              </a:rPr>
              <a:t> {</a:t>
            </a:r>
          </a:p>
          <a:p>
            <a:pPr lvl="0" rtl="0">
              <a:buNone/>
            </a:pPr>
            <a:r>
              <a:rPr lang="en-GB" sz="1400" b="1" dirty="0">
                <a:solidFill>
                  <a:schemeClr val="bg1"/>
                </a:solidFill>
                <a:latin typeface="Courier New"/>
                <a:ea typeface="Courier New"/>
                <a:cs typeface="Courier New"/>
                <a:sym typeface="Courier New"/>
              </a:rPr>
              <a:t>	width: 960px;</a:t>
            </a:r>
          </a:p>
          <a:p>
            <a:pPr lvl="0" rtl="0">
              <a:buNone/>
            </a:pPr>
            <a:r>
              <a:rPr lang="en-GB" sz="1400" b="1" dirty="0">
                <a:solidFill>
                  <a:schemeClr val="bg1"/>
                </a:solidFill>
                <a:latin typeface="Courier New"/>
                <a:ea typeface="Courier New"/>
                <a:cs typeface="Courier New"/>
                <a:sym typeface="Courier New"/>
              </a:rPr>
              <a:t>	min-height: 400px;</a:t>
            </a:r>
          </a:p>
          <a:p>
            <a:pPr lvl="0" rtl="0">
              <a:buNone/>
            </a:pPr>
            <a:r>
              <a:rPr lang="en-GB" sz="1400" dirty="0">
                <a:solidFill>
                  <a:schemeClr val="bg1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</a:p>
          <a:p>
            <a:endParaRPr lang="en-GB" sz="1400" dirty="0">
              <a:solidFill>
                <a:schemeClr val="bg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endParaRPr lang="en-GB" sz="1400" dirty="0">
              <a:solidFill>
                <a:schemeClr val="bg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endParaRPr lang="en-GB" sz="1400" dirty="0">
              <a:solidFill>
                <a:schemeClr val="bg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lvl="0" rtl="0">
              <a:buNone/>
            </a:pPr>
            <a:r>
              <a:rPr lang="en-GB" sz="1400" dirty="0">
                <a:solidFill>
                  <a:schemeClr val="bg1"/>
                </a:solidFill>
                <a:latin typeface="Courier New"/>
                <a:ea typeface="Courier New"/>
                <a:cs typeface="Courier New"/>
                <a:sym typeface="Courier New"/>
              </a:rPr>
              <a:t>figure, </a:t>
            </a:r>
          </a:p>
          <a:p>
            <a:pPr lvl="0" rtl="0">
              <a:buNone/>
            </a:pPr>
            <a:r>
              <a:rPr lang="en-GB" sz="1400" dirty="0">
                <a:solidFill>
                  <a:schemeClr val="bg1"/>
                </a:solidFill>
                <a:latin typeface="Courier New"/>
                <a:ea typeface="Courier New"/>
                <a:cs typeface="Courier New"/>
                <a:sym typeface="Courier New"/>
              </a:rPr>
              <a:t>figure </a:t>
            </a:r>
            <a:r>
              <a:rPr lang="en-GB" sz="1400" dirty="0" err="1">
                <a:solidFill>
                  <a:schemeClr val="bg1"/>
                </a:solidFill>
                <a:latin typeface="Courier New"/>
                <a:ea typeface="Courier New"/>
                <a:cs typeface="Courier New"/>
                <a:sym typeface="Courier New"/>
              </a:rPr>
              <a:t>figcaption</a:t>
            </a:r>
            <a:r>
              <a:rPr lang="en-GB" sz="1400" dirty="0">
                <a:solidFill>
                  <a:schemeClr val="bg1"/>
                </a:solidFill>
                <a:latin typeface="Courier New"/>
                <a:ea typeface="Courier New"/>
                <a:cs typeface="Courier New"/>
                <a:sym typeface="Courier New"/>
              </a:rPr>
              <a:t> {</a:t>
            </a:r>
          </a:p>
          <a:p>
            <a:pPr lvl="0" rtl="0">
              <a:buNone/>
            </a:pPr>
            <a:r>
              <a:rPr lang="en-GB" sz="1400" dirty="0">
                <a:solidFill>
                  <a:schemeClr val="bg1"/>
                </a:solidFill>
                <a:latin typeface="Courier New"/>
                <a:ea typeface="Courier New"/>
                <a:cs typeface="Courier New"/>
                <a:sym typeface="Courier New"/>
              </a:rPr>
              <a:t>	width: 80%;</a:t>
            </a:r>
          </a:p>
          <a:p>
            <a:pPr lvl="0" rtl="0">
              <a:buNone/>
            </a:pPr>
            <a:r>
              <a:rPr lang="en-GB" sz="1400" dirty="0">
                <a:solidFill>
                  <a:schemeClr val="bg1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</a:p>
        </p:txBody>
      </p:sp>
      <p:sp>
        <p:nvSpPr>
          <p:cNvPr id="155" name="Shape 155"/>
          <p:cNvSpPr txBox="1">
            <a:spLocks noGrp="1"/>
          </p:cNvSpPr>
          <p:nvPr>
            <p:ph type="body" idx="3"/>
          </p:nvPr>
        </p:nvSpPr>
        <p:spPr>
          <a:xfrm>
            <a:off x="6247800" y="577150"/>
            <a:ext cx="2896199" cy="6275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buNone/>
            </a:pPr>
            <a:r>
              <a:rPr lang="en-GB" sz="1400" dirty="0" err="1">
                <a:solidFill>
                  <a:schemeClr val="bg1"/>
                </a:solidFill>
                <a:latin typeface="Courier New"/>
                <a:ea typeface="Courier New"/>
                <a:cs typeface="Courier New"/>
                <a:sym typeface="Courier New"/>
              </a:rPr>
              <a:t>blockquote</a:t>
            </a:r>
            <a:r>
              <a:rPr lang="en-GB" sz="1400" dirty="0">
                <a:solidFill>
                  <a:schemeClr val="bg1"/>
                </a:solidFill>
                <a:latin typeface="Courier New"/>
                <a:ea typeface="Courier New"/>
                <a:cs typeface="Courier New"/>
                <a:sym typeface="Courier New"/>
              </a:rPr>
              <a:t> {</a:t>
            </a:r>
          </a:p>
          <a:p>
            <a:pPr lvl="0" rtl="0">
              <a:buNone/>
            </a:pPr>
            <a:r>
              <a:rPr lang="en-GB" sz="1400" b="1" dirty="0">
                <a:solidFill>
                  <a:schemeClr val="bg1"/>
                </a:solidFill>
                <a:latin typeface="Courier New"/>
                <a:ea typeface="Courier New"/>
                <a:cs typeface="Courier New"/>
                <a:sym typeface="Courier New"/>
              </a:rPr>
              <a:t>	margin: 0;</a:t>
            </a:r>
          </a:p>
          <a:p>
            <a:pPr lvl="0" rtl="0">
              <a:buNone/>
            </a:pPr>
            <a:r>
              <a:rPr lang="en-GB" sz="1400" b="1" dirty="0">
                <a:solidFill>
                  <a:schemeClr val="bg1"/>
                </a:solidFill>
                <a:latin typeface="Courier New"/>
                <a:ea typeface="Courier New"/>
                <a:cs typeface="Courier New"/>
                <a:sym typeface="Courier New"/>
              </a:rPr>
              <a:t>	padding: 0 12px;</a:t>
            </a:r>
          </a:p>
          <a:p>
            <a:pPr lvl="0" rtl="0">
              <a:buNone/>
            </a:pPr>
            <a:r>
              <a:rPr lang="en-GB" sz="1400" dirty="0">
                <a:solidFill>
                  <a:schemeClr val="bg1"/>
                </a:solidFill>
                <a:latin typeface="Courier New"/>
                <a:ea typeface="Courier New"/>
                <a:cs typeface="Courier New"/>
                <a:sym typeface="Courier New"/>
              </a:rPr>
              <a:t>	</a:t>
            </a:r>
            <a:r>
              <a:rPr lang="en-GB" sz="1400" i="1" dirty="0">
                <a:solidFill>
                  <a:schemeClr val="bg1"/>
                </a:solidFill>
                <a:latin typeface="Courier New"/>
                <a:ea typeface="Courier New"/>
                <a:cs typeface="Courier New"/>
                <a:sym typeface="Courier New"/>
              </a:rPr>
              <a:t>border-left: 1px solid #ccc;</a:t>
            </a:r>
          </a:p>
          <a:p>
            <a:pPr lvl="0" rtl="0">
              <a:buNone/>
            </a:pPr>
            <a:r>
              <a:rPr lang="en-GB" sz="1400" dirty="0">
                <a:solidFill>
                  <a:schemeClr val="bg1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</a:p>
          <a:p>
            <a:endParaRPr lang="en-GB" sz="1400" dirty="0" smtClean="0">
              <a:solidFill>
                <a:schemeClr val="bg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endParaRPr lang="en-GB" dirty="0">
              <a:solidFill>
                <a:schemeClr val="bg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endParaRPr lang="en-GB" sz="1400" dirty="0" smtClean="0">
              <a:solidFill>
                <a:schemeClr val="bg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endParaRPr lang="en-GB" sz="1400" dirty="0">
              <a:solidFill>
                <a:schemeClr val="bg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endParaRPr lang="en-GB" sz="1400" dirty="0">
              <a:solidFill>
                <a:schemeClr val="bg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lvl="0" rtl="0">
              <a:buClr>
                <a:srgbClr val="000000"/>
              </a:buClr>
              <a:buSzPct val="78571"/>
              <a:buFont typeface="Arial"/>
              <a:buNone/>
            </a:pPr>
            <a:r>
              <a:rPr lang="en-GB" sz="1400" dirty="0">
                <a:solidFill>
                  <a:schemeClr val="bg1"/>
                </a:solidFill>
                <a:latin typeface="Courier New"/>
                <a:ea typeface="Courier New"/>
                <a:cs typeface="Courier New"/>
                <a:sym typeface="Courier New"/>
              </a:rPr>
              <a:t>body </a:t>
            </a:r>
            <a:r>
              <a:rPr lang="en-GB" sz="1400" dirty="0" err="1">
                <a:solidFill>
                  <a:schemeClr val="bg1"/>
                </a:solidFill>
                <a:latin typeface="Courier New"/>
                <a:ea typeface="Courier New"/>
                <a:cs typeface="Courier New"/>
                <a:sym typeface="Courier New"/>
              </a:rPr>
              <a:t>div#page-wrapper</a:t>
            </a:r>
            <a:r>
              <a:rPr lang="en-GB" sz="1400" dirty="0">
                <a:solidFill>
                  <a:schemeClr val="bg1"/>
                </a:solidFill>
                <a:latin typeface="Courier New"/>
                <a:ea typeface="Courier New"/>
                <a:cs typeface="Courier New"/>
                <a:sym typeface="Courier New"/>
              </a:rPr>
              <a:t> {</a:t>
            </a:r>
          </a:p>
          <a:p>
            <a:pPr lvl="0" rtl="0">
              <a:buClr>
                <a:srgbClr val="000000"/>
              </a:buClr>
              <a:buSzPct val="78571"/>
              <a:buFont typeface="Arial"/>
              <a:buNone/>
            </a:pPr>
            <a:r>
              <a:rPr lang="en-GB" sz="1400" b="1" dirty="0">
                <a:solidFill>
                  <a:schemeClr val="bg1"/>
                </a:solidFill>
                <a:latin typeface="Courier New"/>
                <a:ea typeface="Courier New"/>
                <a:cs typeface="Courier New"/>
                <a:sym typeface="Courier New"/>
              </a:rPr>
              <a:t>	width: 100%;</a:t>
            </a:r>
          </a:p>
          <a:p>
            <a:pPr lvl="0" rtl="0">
              <a:buClr>
                <a:srgbClr val="000000"/>
              </a:buClr>
              <a:buSzPct val="78571"/>
              <a:buFont typeface="Arial"/>
              <a:buNone/>
            </a:pPr>
            <a:r>
              <a:rPr lang="en-GB" sz="1400" b="1" dirty="0">
                <a:solidFill>
                  <a:schemeClr val="bg1"/>
                </a:solidFill>
                <a:latin typeface="Courier New"/>
                <a:ea typeface="Courier New"/>
                <a:cs typeface="Courier New"/>
                <a:sym typeface="Courier New"/>
              </a:rPr>
              <a:t>	margin: 0 auto;</a:t>
            </a:r>
          </a:p>
          <a:p>
            <a:pPr lvl="0" rtl="0">
              <a:buClr>
                <a:srgbClr val="000000"/>
              </a:buClr>
              <a:buSzPct val="78571"/>
              <a:buFont typeface="Arial"/>
              <a:buNone/>
            </a:pPr>
            <a:r>
              <a:rPr lang="en-GB" sz="1400" dirty="0">
                <a:solidFill>
                  <a:schemeClr val="bg1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</a:p>
          <a:p>
            <a:endParaRPr lang="en-GB" sz="1400" dirty="0">
              <a:solidFill>
                <a:schemeClr val="bg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endParaRPr lang="en-GB" sz="1400" dirty="0" smtClean="0">
              <a:solidFill>
                <a:schemeClr val="bg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endParaRPr lang="en-GB" sz="1400" dirty="0">
              <a:solidFill>
                <a:schemeClr val="bg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endParaRPr lang="en-GB" sz="1400" dirty="0">
              <a:solidFill>
                <a:schemeClr val="bg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lvl="0" rtl="0">
              <a:buNone/>
            </a:pPr>
            <a:r>
              <a:rPr lang="en-GB" sz="1400" dirty="0">
                <a:solidFill>
                  <a:schemeClr val="bg1"/>
                </a:solidFill>
                <a:latin typeface="Courier New"/>
                <a:ea typeface="Courier New"/>
                <a:cs typeface="Courier New"/>
                <a:sym typeface="Courier New"/>
              </a:rPr>
              <a:t>figure, </a:t>
            </a:r>
          </a:p>
          <a:p>
            <a:pPr lvl="0" rtl="0">
              <a:buNone/>
            </a:pPr>
            <a:r>
              <a:rPr lang="en-GB" sz="1400" dirty="0">
                <a:solidFill>
                  <a:schemeClr val="bg1"/>
                </a:solidFill>
                <a:latin typeface="Courier New"/>
                <a:ea typeface="Courier New"/>
                <a:cs typeface="Courier New"/>
                <a:sym typeface="Courier New"/>
              </a:rPr>
              <a:t>figure </a:t>
            </a:r>
            <a:r>
              <a:rPr lang="en-GB" sz="1400" dirty="0" err="1">
                <a:solidFill>
                  <a:schemeClr val="bg1"/>
                </a:solidFill>
                <a:latin typeface="Courier New"/>
                <a:ea typeface="Courier New"/>
                <a:cs typeface="Courier New"/>
                <a:sym typeface="Courier New"/>
              </a:rPr>
              <a:t>figcaption</a:t>
            </a:r>
            <a:r>
              <a:rPr lang="en-GB" sz="1400" dirty="0">
                <a:solidFill>
                  <a:schemeClr val="bg1"/>
                </a:solidFill>
                <a:latin typeface="Courier New"/>
                <a:ea typeface="Courier New"/>
                <a:cs typeface="Courier New"/>
                <a:sym typeface="Courier New"/>
              </a:rPr>
              <a:t> {</a:t>
            </a:r>
          </a:p>
          <a:p>
            <a:pPr lvl="0" rtl="0">
              <a:buNone/>
            </a:pPr>
            <a:r>
              <a:rPr lang="en-GB" sz="1400" dirty="0">
                <a:solidFill>
                  <a:schemeClr val="bg1"/>
                </a:solidFill>
                <a:latin typeface="Courier New"/>
                <a:ea typeface="Courier New"/>
                <a:cs typeface="Courier New"/>
                <a:sym typeface="Courier New"/>
              </a:rPr>
              <a:t>	width: 100%;</a:t>
            </a:r>
          </a:p>
          <a:p>
            <a:pPr lvl="0" rtl="0">
              <a:buNone/>
            </a:pPr>
            <a:r>
              <a:rPr lang="en-GB" sz="1400" dirty="0">
                <a:solidFill>
                  <a:schemeClr val="bg1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</a:p>
        </p:txBody>
      </p:sp>
      <p:sp>
        <p:nvSpPr>
          <p:cNvPr id="156" name="Shape 156"/>
          <p:cNvSpPr txBox="1">
            <a:spLocks noGrp="1"/>
          </p:cNvSpPr>
          <p:nvPr>
            <p:ph type="body" idx="4"/>
          </p:nvPr>
        </p:nvSpPr>
        <p:spPr>
          <a:xfrm>
            <a:off x="0" y="0"/>
            <a:ext cx="2750100" cy="7242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buNone/>
            </a:pPr>
            <a:r>
              <a:rPr lang="en-GB" sz="2400" b="1" dirty="0" err="1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desktop.css</a:t>
            </a:r>
            <a:endParaRPr lang="en-GB" sz="2400" b="1" dirty="0">
              <a:solidFill>
                <a:schemeClr val="bg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157" name="Shape 157"/>
          <p:cNvSpPr txBox="1">
            <a:spLocks noGrp="1"/>
          </p:cNvSpPr>
          <p:nvPr>
            <p:ph type="body" idx="5"/>
          </p:nvPr>
        </p:nvSpPr>
        <p:spPr>
          <a:xfrm>
            <a:off x="3123900" y="0"/>
            <a:ext cx="2750100" cy="7242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buNone/>
            </a:pPr>
            <a:r>
              <a:rPr lang="en-GB" sz="2400" b="1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tablet.css</a:t>
            </a:r>
          </a:p>
        </p:txBody>
      </p:sp>
      <p:sp>
        <p:nvSpPr>
          <p:cNvPr id="158" name="Shape 158"/>
          <p:cNvSpPr txBox="1">
            <a:spLocks noGrp="1"/>
          </p:cNvSpPr>
          <p:nvPr>
            <p:ph type="body" idx="6"/>
          </p:nvPr>
        </p:nvSpPr>
        <p:spPr>
          <a:xfrm>
            <a:off x="6247800" y="0"/>
            <a:ext cx="2921400" cy="7242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buNone/>
            </a:pPr>
            <a:r>
              <a:rPr lang="en-GB" sz="2400" b="1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mobile.css</a:t>
            </a:r>
          </a:p>
        </p:txBody>
      </p:sp>
      <p:cxnSp>
        <p:nvCxnSpPr>
          <p:cNvPr id="159" name="Shape 159"/>
          <p:cNvCxnSpPr/>
          <p:nvPr/>
        </p:nvCxnSpPr>
        <p:spPr>
          <a:xfrm>
            <a:off x="2874525" y="0"/>
            <a:ext cx="0" cy="6858000"/>
          </a:xfrm>
          <a:prstGeom prst="straightConnector1">
            <a:avLst/>
          </a:prstGeom>
          <a:noFill/>
          <a:ln w="38100" cap="flat">
            <a:solidFill>
              <a:srgbClr val="FFFFFF"/>
            </a:solidFill>
            <a:prstDash val="solid"/>
            <a:round/>
            <a:headEnd type="none" w="lg" len="lg"/>
            <a:tailEnd type="none" w="lg" len="lg"/>
          </a:ln>
        </p:spPr>
      </p:cxnSp>
      <p:cxnSp>
        <p:nvCxnSpPr>
          <p:cNvPr id="160" name="Shape 160"/>
          <p:cNvCxnSpPr/>
          <p:nvPr/>
        </p:nvCxnSpPr>
        <p:spPr>
          <a:xfrm>
            <a:off x="6020100" y="0"/>
            <a:ext cx="0" cy="6858000"/>
          </a:xfrm>
          <a:prstGeom prst="straightConnector1">
            <a:avLst/>
          </a:prstGeom>
          <a:noFill/>
          <a:ln w="38100" cap="flat">
            <a:solidFill>
              <a:srgbClr val="FFFFFF"/>
            </a:solidFill>
            <a:prstDash val="solid"/>
            <a:round/>
            <a:headEnd type="none" w="lg" len="lg"/>
            <a:tailEnd type="none" w="lg" len="lg"/>
          </a:ln>
        </p:spPr>
      </p:cxnSp>
      <p:cxnSp>
        <p:nvCxnSpPr>
          <p:cNvPr id="161" name="Shape 161"/>
          <p:cNvCxnSpPr/>
          <p:nvPr/>
        </p:nvCxnSpPr>
        <p:spPr>
          <a:xfrm rot="10800000" flipH="1">
            <a:off x="0" y="576250"/>
            <a:ext cx="9221999" cy="900"/>
          </a:xfrm>
          <a:prstGeom prst="straightConnector1">
            <a:avLst/>
          </a:prstGeom>
          <a:noFill/>
          <a:ln w="38100" cap="flat">
            <a:solidFill>
              <a:srgbClr val="FFFFFF"/>
            </a:solidFill>
            <a:prstDash val="solid"/>
            <a:round/>
            <a:headEnd type="none" w="lg" len="lg"/>
            <a:tailEnd type="none" w="lg" len="lg"/>
          </a:ln>
        </p:spPr>
      </p:cxnSp>
      <p:cxnSp>
        <p:nvCxnSpPr>
          <p:cNvPr id="162" name="Shape 162"/>
          <p:cNvCxnSpPr/>
          <p:nvPr/>
        </p:nvCxnSpPr>
        <p:spPr>
          <a:xfrm rot="10800000" flipH="1">
            <a:off x="-39000" y="2549475"/>
            <a:ext cx="9221999" cy="900"/>
          </a:xfrm>
          <a:prstGeom prst="straightConnector1">
            <a:avLst/>
          </a:prstGeom>
          <a:noFill/>
          <a:ln w="38100" cap="flat">
            <a:solidFill>
              <a:srgbClr val="FFFFFF"/>
            </a:solidFill>
            <a:prstDash val="solid"/>
            <a:round/>
            <a:headEnd type="none" w="lg" len="lg"/>
            <a:tailEnd type="none" w="lg" len="lg"/>
          </a:ln>
        </p:spPr>
      </p:cxnSp>
      <p:cxnSp>
        <p:nvCxnSpPr>
          <p:cNvPr id="163" name="Shape 163"/>
          <p:cNvCxnSpPr/>
          <p:nvPr/>
        </p:nvCxnSpPr>
        <p:spPr>
          <a:xfrm rot="10800000" flipH="1">
            <a:off x="-39000" y="4500874"/>
            <a:ext cx="9221999" cy="900"/>
          </a:xfrm>
          <a:prstGeom prst="straightConnector1">
            <a:avLst/>
          </a:prstGeom>
          <a:noFill/>
          <a:ln w="38100" cap="flat">
            <a:solidFill>
              <a:srgbClr val="FFFFFF"/>
            </a:solidFill>
            <a:prstDash val="solid"/>
            <a:round/>
            <a:headEnd type="none" w="lg" len="lg"/>
            <a:tailEnd type="none" w="lg" len="lg"/>
          </a:ln>
        </p:spPr>
      </p:cxnSp>
    </p:spTree>
  </p:cSld>
  <p:clrMapOvr>
    <a:masterClrMapping/>
  </p:clrMapOvr>
  <p:transition xmlns:p14="http://schemas.microsoft.com/office/powerpoint/2010/main"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hape 35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buNone/>
            </a:pPr>
            <a:r>
              <a:rPr lang="en-GB"/>
              <a:t>Terms</a:t>
            </a:r>
          </a:p>
        </p:txBody>
      </p:sp>
      <p:sp>
        <p:nvSpPr>
          <p:cNvPr id="36" name="Shape 36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19100" rtl="0">
              <a:buClr>
                <a:schemeClr val="lt1"/>
              </a:buClr>
              <a:buSzPct val="166666"/>
              <a:buFont typeface="Arial"/>
              <a:buChar char="•"/>
            </a:pPr>
            <a:r>
              <a:rPr lang="en-GB"/>
              <a:t>Media queries</a:t>
            </a:r>
          </a:p>
          <a:p>
            <a:pPr marL="457200" lvl="0" indent="-419100" rtl="0">
              <a:buClr>
                <a:schemeClr val="lt1"/>
              </a:buClr>
              <a:buSzPct val="166666"/>
              <a:buFont typeface="Arial"/>
              <a:buChar char="•"/>
            </a:pPr>
            <a:r>
              <a:rPr lang="en-GB"/>
              <a:t>SVG</a:t>
            </a:r>
          </a:p>
          <a:p>
            <a:pPr marL="457200" lvl="0" indent="-419100" rtl="0">
              <a:buClr>
                <a:schemeClr val="lt1"/>
              </a:buClr>
              <a:buSzPct val="166666"/>
              <a:buFont typeface="Arial"/>
              <a:buChar char="•"/>
            </a:pPr>
            <a:r>
              <a:rPr lang="en-GB"/>
              <a:t>Responsive</a:t>
            </a:r>
          </a:p>
          <a:p>
            <a:pPr marL="457200" lvl="0" indent="-419100" rtl="0">
              <a:buClr>
                <a:schemeClr val="lt1"/>
              </a:buClr>
              <a:buSzPct val="166666"/>
              <a:buFont typeface="Arial"/>
              <a:buChar char="•"/>
            </a:pPr>
            <a:r>
              <a:rPr lang="en-GB"/>
              <a:t>Adaptive/RESS</a:t>
            </a:r>
          </a:p>
          <a:p>
            <a:pPr marL="457200" lvl="0" indent="-419100" rtl="0">
              <a:buClr>
                <a:schemeClr val="lt1"/>
              </a:buClr>
              <a:buSzPct val="166666"/>
              <a:buFont typeface="Arial"/>
              <a:buChar char="•"/>
            </a:pPr>
            <a:r>
              <a:rPr lang="en-GB"/>
              <a:t>Dedicated mobile</a:t>
            </a: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hape 41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buNone/>
            </a:pPr>
            <a:r>
              <a:rPr lang="en-GB"/>
              <a:t>Media Queries</a:t>
            </a:r>
          </a:p>
        </p:txBody>
      </p:sp>
      <p:sp>
        <p:nvSpPr>
          <p:cNvPr id="42" name="Shape 4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buNone/>
            </a:pPr>
            <a:r>
              <a:rPr lang="en-GB" sz="1800">
                <a:latin typeface="Courier New"/>
                <a:ea typeface="Courier New"/>
                <a:cs typeface="Courier New"/>
                <a:sym typeface="Courier New"/>
              </a:rPr>
              <a:t>@media screen and (min-width:500px) { </a:t>
            </a:r>
          </a:p>
          <a:p>
            <a:endParaRPr lang="en-GB" sz="1800">
              <a:latin typeface="Courier New"/>
              <a:ea typeface="Courier New"/>
              <a:cs typeface="Courier New"/>
              <a:sym typeface="Courier New"/>
            </a:endParaRPr>
          </a:p>
          <a:p>
            <a:pPr lvl="0" rtl="0">
              <a:buNone/>
            </a:pPr>
            <a:r>
              <a:rPr lang="en-GB" sz="1800">
                <a:latin typeface="Courier New"/>
                <a:ea typeface="Courier New"/>
                <a:cs typeface="Courier New"/>
                <a:sym typeface="Courier New"/>
              </a:rPr>
              <a:t>div#id-name {</a:t>
            </a:r>
          </a:p>
          <a:p>
            <a:pPr lvl="0" rtl="0">
              <a:buNone/>
            </a:pPr>
            <a:r>
              <a:rPr lang="en-GB" sz="1800">
                <a:latin typeface="Courier New"/>
                <a:ea typeface="Courier New"/>
                <a:cs typeface="Courier New"/>
                <a:sym typeface="Courier New"/>
              </a:rPr>
              <a:t>	property: value;</a:t>
            </a:r>
          </a:p>
          <a:p>
            <a:pPr lvl="0" rtl="0">
              <a:buNone/>
            </a:pPr>
            <a:r>
              <a:rPr lang="en-GB" sz="1800">
                <a:latin typeface="Courier New"/>
                <a:ea typeface="Courier New"/>
                <a:cs typeface="Courier New"/>
                <a:sym typeface="Courier New"/>
              </a:rPr>
              <a:t>	property: value;</a:t>
            </a:r>
          </a:p>
          <a:p>
            <a:pPr lvl="0" rtl="0">
              <a:buNone/>
            </a:pPr>
            <a:r>
              <a:rPr lang="en-GB" sz="1800">
                <a:latin typeface="Courier New"/>
                <a:ea typeface="Courier New"/>
                <a:cs typeface="Courier New"/>
                <a:sym typeface="Courier New"/>
              </a:rPr>
              <a:t>}</a:t>
            </a:r>
          </a:p>
          <a:p>
            <a:endParaRPr lang="en-GB" sz="1800">
              <a:latin typeface="Courier New"/>
              <a:ea typeface="Courier New"/>
              <a:cs typeface="Courier New"/>
              <a:sym typeface="Courier New"/>
            </a:endParaRPr>
          </a:p>
          <a:p>
            <a:pPr>
              <a:buNone/>
            </a:pPr>
            <a:r>
              <a:rPr lang="en-GB" sz="1800">
                <a:latin typeface="Courier New"/>
                <a:ea typeface="Courier New"/>
                <a:cs typeface="Courier New"/>
                <a:sym typeface="Courier New"/>
              </a:rPr>
              <a:t>}</a:t>
            </a: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hape 47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buNone/>
            </a:pPr>
            <a:r>
              <a:rPr lang="en-GB"/>
              <a:t>Media Queries</a:t>
            </a:r>
          </a:p>
        </p:txBody>
      </p:sp>
      <p:sp>
        <p:nvSpPr>
          <p:cNvPr id="48" name="Shape 48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buNone/>
            </a:pPr>
            <a:r>
              <a:rPr lang="en-GB" sz="2400">
                <a:latin typeface="Verdana"/>
                <a:ea typeface="Verdana"/>
                <a:cs typeface="Verdana"/>
                <a:sym typeface="Verdana"/>
              </a:rPr>
              <a:t>There are a </a:t>
            </a:r>
            <a:r>
              <a:rPr lang="en-GB" sz="2400" u="sng">
                <a:latin typeface="Verdana"/>
                <a:ea typeface="Verdana"/>
                <a:cs typeface="Verdana"/>
                <a:sym typeface="Verdana"/>
              </a:rPr>
              <a:t>LOT</a:t>
            </a:r>
            <a:r>
              <a:rPr lang="en-GB" sz="2400">
                <a:latin typeface="Verdana"/>
                <a:ea typeface="Verdana"/>
                <a:cs typeface="Verdana"/>
                <a:sym typeface="Verdana"/>
              </a:rPr>
              <a:t> of mobile devices! ... so ...</a:t>
            </a:r>
          </a:p>
          <a:p>
            <a:pPr lvl="0" rtl="0">
              <a:buNone/>
            </a:pPr>
            <a:r>
              <a:rPr lang="en-GB" sz="2400">
                <a:latin typeface="Verdana"/>
                <a:ea typeface="Verdana"/>
                <a:cs typeface="Verdana"/>
                <a:sym typeface="Verdana"/>
              </a:rPr>
              <a:t>There are a </a:t>
            </a:r>
            <a:r>
              <a:rPr lang="en-GB" sz="2400" u="sng">
                <a:latin typeface="Verdana"/>
                <a:ea typeface="Verdana"/>
                <a:cs typeface="Verdana"/>
                <a:sym typeface="Verdana"/>
              </a:rPr>
              <a:t>LOT</a:t>
            </a:r>
            <a:r>
              <a:rPr lang="en-GB" sz="2400">
                <a:latin typeface="Verdana"/>
                <a:ea typeface="Verdana"/>
                <a:cs typeface="Verdana"/>
                <a:sym typeface="Verdana"/>
              </a:rPr>
              <a:t> of media queries!</a:t>
            </a:r>
          </a:p>
          <a:p>
            <a:endParaRPr lang="en-GB" sz="2400">
              <a:latin typeface="Verdana"/>
              <a:ea typeface="Verdana"/>
              <a:cs typeface="Verdana"/>
              <a:sym typeface="Verdana"/>
            </a:endParaRPr>
          </a:p>
          <a:p>
            <a:endParaRPr lang="en-GB" sz="2400">
              <a:latin typeface="Verdana"/>
              <a:ea typeface="Verdana"/>
              <a:cs typeface="Verdana"/>
              <a:sym typeface="Verdana"/>
            </a:endParaRPr>
          </a:p>
          <a:p>
            <a:pPr lvl="0" rtl="0">
              <a:buNone/>
            </a:pPr>
            <a:r>
              <a:rPr lang="en-GB" sz="2400" u="sng">
                <a:solidFill>
                  <a:schemeClr val="hlink"/>
                </a:solidFill>
                <a:latin typeface="Verdana"/>
                <a:ea typeface="Verdana"/>
                <a:cs typeface="Verdana"/>
                <a:sym typeface="Verdana"/>
                <a:hlinkClick r:id="rId3"/>
              </a:rPr>
              <a:t>http://nmsdvid.com/snippets</a:t>
            </a: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Shape 53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buNone/>
            </a:pPr>
            <a:r>
              <a:rPr lang="en-GB"/>
              <a:t>Media Queries</a:t>
            </a:r>
          </a:p>
        </p:txBody>
      </p:sp>
      <p:sp>
        <p:nvSpPr>
          <p:cNvPr id="54" name="Shape 54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467799" cy="4967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buNone/>
            </a:pPr>
            <a:r>
              <a:rPr lang="en-GB" sz="2400">
                <a:latin typeface="Verdana"/>
                <a:ea typeface="Verdana"/>
                <a:cs typeface="Verdana"/>
                <a:sym typeface="Verdana"/>
              </a:rPr>
              <a:t>Which should you use?  Generally, use three breakpoints.</a:t>
            </a:r>
          </a:p>
          <a:p>
            <a:endParaRPr lang="en-GB" sz="2400">
              <a:latin typeface="Verdana"/>
              <a:ea typeface="Verdana"/>
              <a:cs typeface="Verdana"/>
              <a:sym typeface="Verdana"/>
            </a:endParaRPr>
          </a:p>
          <a:p>
            <a:pPr lvl="0" rtl="0">
              <a:buNone/>
            </a:pPr>
            <a:r>
              <a:rPr lang="en-GB" sz="2400">
                <a:latin typeface="Verdana"/>
                <a:ea typeface="Verdana"/>
                <a:cs typeface="Verdana"/>
                <a:sym typeface="Verdana"/>
              </a:rPr>
              <a:t>Mobile:</a:t>
            </a:r>
          </a:p>
          <a:p>
            <a:pPr lvl="0" rtl="0">
              <a:buNone/>
            </a:pPr>
            <a:r>
              <a:rPr lang="en-GB" sz="1800">
                <a:latin typeface="Courier New"/>
                <a:ea typeface="Courier New"/>
                <a:cs typeface="Courier New"/>
                <a:sym typeface="Courier New"/>
              </a:rPr>
              <a:t>@media screen and (max-width: 740px);</a:t>
            </a:r>
          </a:p>
          <a:p>
            <a:endParaRPr lang="en-GB" sz="1800">
              <a:latin typeface="Courier New"/>
              <a:ea typeface="Courier New"/>
              <a:cs typeface="Courier New"/>
              <a:sym typeface="Courier New"/>
            </a:endParaRPr>
          </a:p>
          <a:p>
            <a:pPr lvl="0" rtl="0">
              <a:buNone/>
            </a:pPr>
            <a:r>
              <a:rPr lang="en-GB" sz="2400">
                <a:latin typeface="Verdana"/>
                <a:ea typeface="Verdana"/>
                <a:cs typeface="Verdana"/>
                <a:sym typeface="Verdana"/>
              </a:rPr>
              <a:t>Tablet:</a:t>
            </a:r>
          </a:p>
          <a:p>
            <a:pPr lvl="0" rtl="0">
              <a:buNone/>
            </a:pPr>
            <a:r>
              <a:rPr lang="en-GB" sz="1800">
                <a:latin typeface="Courier New"/>
                <a:ea typeface="Courier New"/>
                <a:cs typeface="Courier New"/>
                <a:sym typeface="Courier New"/>
              </a:rPr>
              <a:t>@media screen and (min-width: 741px) and (max-width: 1024px);</a:t>
            </a:r>
          </a:p>
          <a:p>
            <a:endParaRPr lang="en-GB" sz="1800">
              <a:latin typeface="Courier New"/>
              <a:ea typeface="Courier New"/>
              <a:cs typeface="Courier New"/>
              <a:sym typeface="Courier New"/>
            </a:endParaRPr>
          </a:p>
          <a:p>
            <a:pPr lvl="0" rtl="0">
              <a:buNone/>
            </a:pPr>
            <a:r>
              <a:rPr lang="en-GB" sz="2400">
                <a:latin typeface="Verdana"/>
                <a:ea typeface="Verdana"/>
                <a:cs typeface="Verdana"/>
                <a:sym typeface="Verdana"/>
              </a:rPr>
              <a:t>Desktop:</a:t>
            </a:r>
          </a:p>
          <a:p>
            <a:pPr lvl="0" rtl="0">
              <a:buNone/>
            </a:pPr>
            <a:r>
              <a:rPr lang="en-GB" sz="1800">
                <a:latin typeface="Courier New"/>
                <a:ea typeface="Courier New"/>
                <a:cs typeface="Courier New"/>
                <a:sym typeface="Courier New"/>
              </a:rPr>
              <a:t>@media screen and (min-width: 1024px);</a:t>
            </a: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Shape 59"/>
          <p:cNvSpPr/>
          <p:nvPr/>
        </p:nvSpPr>
        <p:spPr>
          <a:xfrm>
            <a:off x="1957387" y="2128837"/>
            <a:ext cx="5229225" cy="2600325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</p:sp>
    </p:spTree>
  </p:cSld>
  <p:clrMapOvr>
    <a:masterClrMapping/>
  </p:clrMapOvr>
  <p:transition xmlns:p14="http://schemas.microsoft.com/office/powerpoint/2010/main"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Shape 64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buNone/>
            </a:pPr>
            <a:r>
              <a:rPr lang="en-GB"/>
              <a:t>Media Queries</a:t>
            </a:r>
          </a:p>
        </p:txBody>
      </p:sp>
      <p:sp>
        <p:nvSpPr>
          <p:cNvPr id="65" name="Shape 65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buNone/>
            </a:pPr>
            <a:r>
              <a:rPr lang="en-GB" dirty="0"/>
              <a:t>@media cat and (status: grumpy) {</a:t>
            </a:r>
          </a:p>
          <a:p>
            <a:pPr lvl="0" rtl="0">
              <a:buNone/>
            </a:pPr>
            <a:r>
              <a:rPr lang="en-GB" dirty="0" smtClean="0"/>
              <a:t>	take</a:t>
            </a:r>
            <a:r>
              <a:rPr lang="en-GB" dirty="0"/>
              <a:t>-photo: yes;</a:t>
            </a:r>
          </a:p>
          <a:p>
            <a:pPr>
              <a:buNone/>
            </a:pPr>
            <a:r>
              <a:rPr lang="en-GB" dirty="0"/>
              <a:t>}</a:t>
            </a: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Shape 70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buNone/>
            </a:pPr>
            <a:r>
              <a:rPr lang="en-GB"/>
              <a:t>SVG</a:t>
            </a:r>
          </a:p>
        </p:txBody>
      </p:sp>
      <p:sp>
        <p:nvSpPr>
          <p:cNvPr id="71" name="Shape 7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19100" rtl="0">
              <a:buClr>
                <a:schemeClr val="lt1"/>
              </a:buClr>
              <a:buSzPct val="166666"/>
              <a:buFont typeface="Arial"/>
              <a:buChar char="•"/>
            </a:pPr>
            <a:r>
              <a:rPr lang="en-GB"/>
              <a:t>scalable vector graphics</a:t>
            </a:r>
          </a:p>
          <a:p>
            <a:pPr marL="914400" lvl="1" indent="-381000" rtl="0">
              <a:buClr>
                <a:schemeClr val="lt1"/>
              </a:buClr>
              <a:buSzPct val="80000"/>
              <a:buFont typeface="Courier New"/>
              <a:buChar char="o"/>
            </a:pPr>
            <a:r>
              <a:rPr lang="en-GB"/>
              <a:t>smaller file size</a:t>
            </a:r>
          </a:p>
          <a:p>
            <a:pPr marL="914400" lvl="1" indent="-381000">
              <a:buClr>
                <a:schemeClr val="lt1"/>
              </a:buClr>
              <a:buSzPct val="80000"/>
              <a:buFont typeface="Courier New"/>
              <a:buChar char="o"/>
            </a:pPr>
            <a:r>
              <a:rPr lang="en-GB"/>
              <a:t>look good on many screens</a:t>
            </a: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theme/theme1.xml><?xml version="1.0" encoding="utf-8"?>
<a:theme xmlns:a="http://schemas.openxmlformats.org/drawingml/2006/main">
  <a:themeElements>
    <a:clrScheme name="Custom 346">
      <a:dk1>
        <a:srgbClr val="000000"/>
      </a:dk1>
      <a:lt1>
        <a:srgbClr val="FFFFFF"/>
      </a:lt1>
      <a:dk2>
        <a:srgbClr val="4C4C4C"/>
      </a:dk2>
      <a:lt2>
        <a:srgbClr val="CCCCCC"/>
      </a:lt2>
      <a:accent1>
        <a:srgbClr val="89B4B8"/>
      </a:accent1>
      <a:accent2>
        <a:srgbClr val="AFA6CA"/>
      </a:accent2>
      <a:accent3>
        <a:srgbClr val="A5B492"/>
      </a:accent3>
      <a:accent4>
        <a:srgbClr val="E8CD6D"/>
      </a:accent4>
      <a:accent5>
        <a:srgbClr val="F4A447"/>
      </a:accent5>
      <a:accent6>
        <a:srgbClr val="D09D94"/>
      </a:accent6>
      <a:hlink>
        <a:srgbClr val="5EA7AA"/>
      </a:hlink>
      <a:folHlink>
        <a:srgbClr val="A295BE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552</Words>
  <Application>Microsoft Macintosh PowerPoint</Application>
  <PresentationFormat>On-screen Show (4:3)</PresentationFormat>
  <Paragraphs>191</Paragraphs>
  <Slides>23</Slides>
  <Notes>23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/>
      <vt:lpstr>RWD: Responsive Web Design</vt:lpstr>
      <vt:lpstr>PowerPoint Presentation</vt:lpstr>
      <vt:lpstr>Terms</vt:lpstr>
      <vt:lpstr>Media Queries</vt:lpstr>
      <vt:lpstr>Media Queries</vt:lpstr>
      <vt:lpstr>Media Queries</vt:lpstr>
      <vt:lpstr>PowerPoint Presentation</vt:lpstr>
      <vt:lpstr>Media Queries</vt:lpstr>
      <vt:lpstr>SVG</vt:lpstr>
      <vt:lpstr>Responsive</vt:lpstr>
      <vt:lpstr>Responsive: Ideal for</vt:lpstr>
      <vt:lpstr>Responsive Grid Layouts</vt:lpstr>
      <vt:lpstr>Responsive Examples</vt:lpstr>
      <vt:lpstr>Adaptive/RESS</vt:lpstr>
      <vt:lpstr>Adaptive/RESS</vt:lpstr>
      <vt:lpstr>Dedicated Mobile</vt:lpstr>
      <vt:lpstr>Dedicated Mobile: Ideal for</vt:lpstr>
      <vt:lpstr>Dedicated Mobile Examples</vt:lpstr>
      <vt:lpstr>Responsive Grids</vt:lpstr>
      <vt:lpstr>Resources</vt:lpstr>
      <vt:lpstr>Fundamentals of RWD!: An Example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RWD: Responsive Web Design</dc:title>
  <cp:lastModifiedBy>cary-anne</cp:lastModifiedBy>
  <cp:revision>1</cp:revision>
  <dcterms:modified xsi:type="dcterms:W3CDTF">2013-10-11T21:41:18Z</dcterms:modified>
</cp:coreProperties>
</file>